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93" r:id="rId4"/>
    <p:sldId id="288" r:id="rId5"/>
    <p:sldId id="292" r:id="rId6"/>
    <p:sldId id="289" r:id="rId7"/>
    <p:sldId id="294" r:id="rId8"/>
    <p:sldId id="257" r:id="rId9"/>
    <p:sldId id="258" r:id="rId10"/>
    <p:sldId id="259" r:id="rId11"/>
    <p:sldId id="277" r:id="rId12"/>
    <p:sldId id="278" r:id="rId13"/>
    <p:sldId id="279" r:id="rId14"/>
    <p:sldId id="270" r:id="rId15"/>
    <p:sldId id="261" r:id="rId16"/>
    <p:sldId id="281" r:id="rId17"/>
    <p:sldId id="280" r:id="rId18"/>
    <p:sldId id="262" r:id="rId19"/>
    <p:sldId id="290" r:id="rId20"/>
    <p:sldId id="291" r:id="rId21"/>
    <p:sldId id="260" r:id="rId22"/>
    <p:sldId id="263" r:id="rId23"/>
    <p:sldId id="285" r:id="rId24"/>
    <p:sldId id="286" r:id="rId25"/>
    <p:sldId id="264" r:id="rId26"/>
    <p:sldId id="265" r:id="rId27"/>
    <p:sldId id="266" r:id="rId28"/>
    <p:sldId id="271" r:id="rId29"/>
    <p:sldId id="272" r:id="rId30"/>
    <p:sldId id="274" r:id="rId31"/>
    <p:sldId id="273" r:id="rId32"/>
    <p:sldId id="275" r:id="rId33"/>
    <p:sldId id="276" r:id="rId34"/>
    <p:sldId id="283" r:id="rId35"/>
    <p:sldId id="267" r:id="rId36"/>
    <p:sldId id="268" r:id="rId37"/>
    <p:sldId id="269" r:id="rId38"/>
    <p:sldId id="282" r:id="rId39"/>
    <p:sldId id="28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59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6A7724-99A7-4232-9752-9D5674AEB8E1}"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139998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A7724-99A7-4232-9752-9D5674AEB8E1}"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426457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A7724-99A7-4232-9752-9D5674AEB8E1}"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359702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A7724-99A7-4232-9752-9D5674AEB8E1}"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274612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A7724-99A7-4232-9752-9D5674AEB8E1}"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96877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6A7724-99A7-4232-9752-9D5674AEB8E1}"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250344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6A7724-99A7-4232-9752-9D5674AEB8E1}" type="datetimeFigureOut">
              <a:rPr lang="en-US" smtClean="0"/>
              <a:t>9/28/2020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89675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6A7724-99A7-4232-9752-9D5674AEB8E1}" type="datetimeFigureOut">
              <a:rPr lang="en-US" smtClean="0"/>
              <a:t>9/28/2020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52611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A7724-99A7-4232-9752-9D5674AEB8E1}" type="datetimeFigureOut">
              <a:rPr lang="en-US" smtClean="0"/>
              <a:t>9/28/2020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306297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A7724-99A7-4232-9752-9D5674AEB8E1}"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151580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A7724-99A7-4232-9752-9D5674AEB8E1}"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3E1F-7D57-49F2-98A2-84684F3098EE}" type="slidenum">
              <a:rPr lang="en-US" smtClean="0"/>
              <a:t>‹#›</a:t>
            </a:fld>
            <a:endParaRPr lang="en-US"/>
          </a:p>
        </p:txBody>
      </p:sp>
    </p:spTree>
    <p:extLst>
      <p:ext uri="{BB962C8B-B14F-4D97-AF65-F5344CB8AC3E}">
        <p14:creationId xmlns:p14="http://schemas.microsoft.com/office/powerpoint/2010/main" val="129137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A7724-99A7-4232-9752-9D5674AEB8E1}" type="datetimeFigureOut">
              <a:rPr lang="en-US" smtClean="0"/>
              <a:t>9/28/2020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53E1F-7D57-49F2-98A2-84684F3098EE}" type="slidenum">
              <a:rPr lang="en-US" smtClean="0"/>
              <a:t>‹#›</a:t>
            </a:fld>
            <a:endParaRPr lang="en-US"/>
          </a:p>
        </p:txBody>
      </p:sp>
    </p:spTree>
    <p:extLst>
      <p:ext uri="{BB962C8B-B14F-4D97-AF65-F5344CB8AC3E}">
        <p14:creationId xmlns:p14="http://schemas.microsoft.com/office/powerpoint/2010/main" val="3982684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hyperlink" Target="file:///C:\gilaflora15\pinus_cembroides.html" TargetMode="External"/><Relationship Id="rId13" Type="http://schemas.openxmlformats.org/officeDocument/2006/relationships/hyperlink" Target="file:///C:\gilaflora15\pinus_ponderosa.html" TargetMode="External"/><Relationship Id="rId3" Type="http://schemas.openxmlformats.org/officeDocument/2006/relationships/slideLayout" Target="../slideLayouts/slideLayout2.xml"/><Relationship Id="rId7" Type="http://schemas.openxmlformats.org/officeDocument/2006/relationships/hyperlink" Target="file:///C:\gilaflora15\picea_pungens.html" TargetMode="External"/><Relationship Id="rId12" Type="http://schemas.openxmlformats.org/officeDocument/2006/relationships/hyperlink" Target="file:///C:\gilaflora15\pinus_ponderosa_arizonica.html" TargetMode="External"/><Relationship Id="rId2" Type="http://schemas.openxmlformats.org/officeDocument/2006/relationships/audio" Target="../media/media22.m4a"/><Relationship Id="rId16" Type="http://schemas.openxmlformats.org/officeDocument/2006/relationships/image" Target="../media/image1.png"/><Relationship Id="rId1" Type="http://schemas.microsoft.com/office/2007/relationships/media" Target="../media/media22.m4a"/><Relationship Id="rId6" Type="http://schemas.openxmlformats.org/officeDocument/2006/relationships/hyperlink" Target="file:///C:\gilaflora15\picea_engelmannii.html" TargetMode="External"/><Relationship Id="rId11" Type="http://schemas.openxmlformats.org/officeDocument/2006/relationships/hyperlink" Target="file:///C:\gilaflora15\pinus_monophylla.html" TargetMode="External"/><Relationship Id="rId5" Type="http://schemas.openxmlformats.org/officeDocument/2006/relationships/hyperlink" Target="file:///C:\gilaflora15\abies_concolor.html" TargetMode="External"/><Relationship Id="rId15" Type="http://schemas.openxmlformats.org/officeDocument/2006/relationships/hyperlink" Target="file:///C:\gilaflora15\pseudotsuga_menziesii.html" TargetMode="External"/><Relationship Id="rId10" Type="http://schemas.openxmlformats.org/officeDocument/2006/relationships/hyperlink" Target="file:///C:\gilaflora15\pinus_leiophylla.html" TargetMode="External"/><Relationship Id="rId4" Type="http://schemas.openxmlformats.org/officeDocument/2006/relationships/hyperlink" Target="file:///C:\gilaflora15\abies_arizonica.html" TargetMode="External"/><Relationship Id="rId9" Type="http://schemas.openxmlformats.org/officeDocument/2006/relationships/hyperlink" Target="file:///C:\gilaflora15\pinus_edulis.html" TargetMode="External"/><Relationship Id="rId14" Type="http://schemas.openxmlformats.org/officeDocument/2006/relationships/hyperlink" Target="file:///C:\gilaflora15\pinus_strobiformis.html"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hyperlink" Target="file:///C:\gilaflora15\juniperus_osteosperma.html" TargetMode="External"/><Relationship Id="rId3" Type="http://schemas.openxmlformats.org/officeDocument/2006/relationships/slideLayout" Target="../slideLayouts/slideLayout2.xml"/><Relationship Id="rId7" Type="http://schemas.openxmlformats.org/officeDocument/2006/relationships/hyperlink" Target="file:///C:\gilaflora15\juniperus_monosperma.html"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file:///C:\gilaflora15\juniperus_deppeana.html" TargetMode="External"/><Relationship Id="rId5" Type="http://schemas.openxmlformats.org/officeDocument/2006/relationships/hyperlink" Target="file:///C:\gilaflora15\juniperus_communis.html" TargetMode="External"/><Relationship Id="rId10" Type="http://schemas.openxmlformats.org/officeDocument/2006/relationships/image" Target="../media/image1.png"/><Relationship Id="rId4" Type="http://schemas.openxmlformats.org/officeDocument/2006/relationships/hyperlink" Target="file:///C:\gilaflora15\juniperus_coahuilensis.html" TargetMode="External"/><Relationship Id="rId9" Type="http://schemas.openxmlformats.org/officeDocument/2006/relationships/hyperlink" Target="file:///C:\gilaflora15\juniperus_scopulorum.html"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Acrogymnosperms</a:t>
            </a:r>
            <a:br>
              <a:rPr lang="en-US" dirty="0"/>
            </a:br>
            <a:r>
              <a:rPr lang="en-US" dirty="0"/>
              <a:t>“Gymnosperms”</a:t>
            </a:r>
          </a:p>
        </p:txBody>
      </p:sp>
      <p:sp>
        <p:nvSpPr>
          <p:cNvPr id="3" name="Subtitle 2"/>
          <p:cNvSpPr>
            <a:spLocks noGrp="1"/>
          </p:cNvSpPr>
          <p:nvPr>
            <p:ph type="subTitle" idx="1"/>
          </p:nvPr>
        </p:nvSpPr>
        <p:spPr/>
        <p:txBody>
          <a:bodyPr/>
          <a:lstStyle/>
          <a:p>
            <a:r>
              <a:rPr lang="en-US" dirty="0"/>
              <a:t>Judd et al pp. 216-232</a:t>
            </a:r>
          </a:p>
        </p:txBody>
      </p:sp>
      <p:pic>
        <p:nvPicPr>
          <p:cNvPr id="4" name="Recorded Sound">
            <a:hlinkClick r:id="" action="ppaction://media"/>
            <a:extLst>
              <a:ext uri="{FF2B5EF4-FFF2-40B4-BE49-F238E27FC236}">
                <a16:creationId xmlns:a16="http://schemas.microsoft.com/office/drawing/2014/main" id="{8FBFC886-6360-45C7-9171-157C2C7B1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793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Acrogymnosperms</a:t>
            </a:r>
            <a:endParaRPr lang="en-US" dirty="0"/>
          </a:p>
        </p:txBody>
      </p:sp>
      <p:sp>
        <p:nvSpPr>
          <p:cNvPr id="3" name="Content Placeholder 2"/>
          <p:cNvSpPr>
            <a:spLocks noGrp="1"/>
          </p:cNvSpPr>
          <p:nvPr>
            <p:ph idx="1"/>
          </p:nvPr>
        </p:nvSpPr>
        <p:spPr/>
        <p:txBody>
          <a:bodyPr>
            <a:normAutofit fontScale="77500" lnSpcReduction="20000"/>
          </a:bodyPr>
          <a:lstStyle/>
          <a:p>
            <a:r>
              <a:rPr lang="en-US" dirty="0"/>
              <a:t>Swimming sperm (bryophytes, lycophytes, ferns) </a:t>
            </a:r>
            <a:r>
              <a:rPr lang="en-US" b="1" u="sng" dirty="0"/>
              <a:t>replaced </a:t>
            </a:r>
            <a:r>
              <a:rPr lang="en-US" dirty="0"/>
              <a:t>by dispersal of the whole male gametophyte (pollen) except in Cycads and Gingko in which pollen is also dispersed but the sperm cells are still motile.   Naked seeds develop on the surface of reproductive structures.</a:t>
            </a:r>
          </a:p>
          <a:p>
            <a:r>
              <a:rPr lang="en-US" dirty="0"/>
              <a:t>“Seed ferns” &amp; “Gymnosperms” are first seed plants</a:t>
            </a:r>
          </a:p>
          <a:p>
            <a:r>
              <a:rPr lang="en-US" dirty="0"/>
              <a:t>Food storage tissue in seed is part of the female gametophyte= haploid tissue.  Not the same as triploid endosperm that angiosperms have!  (double fertilization in </a:t>
            </a:r>
            <a:r>
              <a:rPr lang="en-US" dirty="0" err="1"/>
              <a:t>Gnetophytes</a:t>
            </a:r>
            <a:r>
              <a:rPr lang="en-US" dirty="0"/>
              <a:t> does not lead to endosperm, but rather to a second embryo which is aborted)</a:t>
            </a:r>
          </a:p>
        </p:txBody>
      </p:sp>
      <p:pic>
        <p:nvPicPr>
          <p:cNvPr id="4" name="Recorded Sound">
            <a:hlinkClick r:id="" action="ppaction://media"/>
            <a:extLst>
              <a:ext uri="{FF2B5EF4-FFF2-40B4-BE49-F238E27FC236}">
                <a16:creationId xmlns:a16="http://schemas.microsoft.com/office/drawing/2014/main" id="{697CEE2C-73E3-4EA2-BCC5-45B50B4A31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6268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Acrogymnosperms</a:t>
            </a:r>
            <a:endParaRPr lang="en-US" dirty="0"/>
          </a:p>
        </p:txBody>
      </p:sp>
      <p:sp>
        <p:nvSpPr>
          <p:cNvPr id="3" name="Content Placeholder 2"/>
          <p:cNvSpPr>
            <a:spLocks noGrp="1"/>
          </p:cNvSpPr>
          <p:nvPr>
            <p:ph idx="1"/>
          </p:nvPr>
        </p:nvSpPr>
        <p:spPr/>
        <p:txBody>
          <a:bodyPr>
            <a:normAutofit fontScale="92500" lnSpcReduction="10000"/>
          </a:bodyPr>
          <a:lstStyle/>
          <a:p>
            <a:r>
              <a:rPr lang="en-US" dirty="0"/>
              <a:t>All </a:t>
            </a:r>
            <a:r>
              <a:rPr lang="en-US" dirty="0" err="1"/>
              <a:t>acrogymnosperms</a:t>
            </a:r>
            <a:r>
              <a:rPr lang="en-US" dirty="0"/>
              <a:t> except the </a:t>
            </a:r>
            <a:r>
              <a:rPr lang="en-US" dirty="0" err="1"/>
              <a:t>Gnetophytes</a:t>
            </a:r>
            <a:r>
              <a:rPr lang="en-US" dirty="0"/>
              <a:t> have only </a:t>
            </a:r>
            <a:r>
              <a:rPr lang="en-US" dirty="0" err="1"/>
              <a:t>tracheids</a:t>
            </a:r>
            <a:r>
              <a:rPr lang="en-US" dirty="0"/>
              <a:t> in their xylem.  </a:t>
            </a:r>
            <a:r>
              <a:rPr lang="en-US" dirty="0" err="1"/>
              <a:t>Gnetophyte</a:t>
            </a:r>
            <a:r>
              <a:rPr lang="en-US" dirty="0"/>
              <a:t> have features of both conifers (seeds not enclosed in an ovary) and angiosperms (vessels in the wood, somewhat flowerlike structures, &amp; double fertilization, inverted repeat in chloroplast)</a:t>
            </a:r>
          </a:p>
          <a:p>
            <a:r>
              <a:rPr lang="en-US" dirty="0"/>
              <a:t>Conifers considered “softwood” while angiosperm trees are “hardwood”, has to do with whether vessel elements are present or not.</a:t>
            </a:r>
          </a:p>
        </p:txBody>
      </p:sp>
      <p:pic>
        <p:nvPicPr>
          <p:cNvPr id="4" name="Recorded Sound">
            <a:hlinkClick r:id="" action="ppaction://media"/>
            <a:extLst>
              <a:ext uri="{FF2B5EF4-FFF2-40B4-BE49-F238E27FC236}">
                <a16:creationId xmlns:a16="http://schemas.microsoft.com/office/drawing/2014/main" id="{317F692F-CB78-43FB-8828-EACA5FE5E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9487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Xylem in </a:t>
            </a:r>
            <a:r>
              <a:rPr lang="en-US" dirty="0" err="1"/>
              <a:t>Acrogymnosperms</a:t>
            </a:r>
            <a:r>
              <a:rPr lang="en-US" dirty="0"/>
              <a:t> (except for </a:t>
            </a:r>
            <a:r>
              <a:rPr lang="en-US" dirty="0" err="1"/>
              <a:t>Gnetophytes</a:t>
            </a:r>
            <a:r>
              <a:rPr lang="en-US" dirty="0"/>
              <a: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cxnSp>
        <p:nvCxnSpPr>
          <p:cNvPr id="6" name="Straight Connector 5"/>
          <p:cNvCxnSpPr/>
          <p:nvPr/>
        </p:nvCxnSpPr>
        <p:spPr>
          <a:xfrm>
            <a:off x="4572000" y="2209800"/>
            <a:ext cx="2895600" cy="2819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800600" y="1828800"/>
            <a:ext cx="2286000" cy="3429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7CD89FC0-7794-455E-8273-DA6E24B81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949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Xylem:  Difference between </a:t>
            </a:r>
            <a:r>
              <a:rPr lang="en-US" dirty="0" err="1"/>
              <a:t>tracheids</a:t>
            </a:r>
            <a:r>
              <a:rPr lang="en-US" dirty="0"/>
              <a:t> and vessel elements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8106335"/>
              </p:ext>
            </p:extLst>
          </p:nvPr>
        </p:nvGraphicFramePr>
        <p:xfrm>
          <a:off x="457200" y="1600200"/>
          <a:ext cx="8229600" cy="2392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t>Vessel</a:t>
                      </a:r>
                      <a:r>
                        <a:rPr lang="en-US" baseline="0" dirty="0"/>
                        <a:t> Elements (Angiosperms &amp; </a:t>
                      </a:r>
                      <a:r>
                        <a:rPr lang="en-US" baseline="0" dirty="0" err="1"/>
                        <a:t>Gnetophytes</a:t>
                      </a:r>
                      <a:r>
                        <a:rPr lang="en-US" baseline="0" dirty="0"/>
                        <a:t>)</a:t>
                      </a:r>
                      <a:endParaRPr lang="en-US" dirty="0"/>
                    </a:p>
                  </a:txBody>
                  <a:tcPr/>
                </a:tc>
                <a:tc>
                  <a:txBody>
                    <a:bodyPr/>
                    <a:lstStyle/>
                    <a:p>
                      <a:r>
                        <a:rPr lang="en-US" dirty="0" err="1"/>
                        <a:t>Tracheids</a:t>
                      </a:r>
                      <a:r>
                        <a:rPr lang="en-US" dirty="0"/>
                        <a:t> (Lycophytes,</a:t>
                      </a:r>
                      <a:r>
                        <a:rPr lang="en-US" baseline="0" dirty="0"/>
                        <a:t> Ferns, </a:t>
                      </a:r>
                      <a:r>
                        <a:rPr lang="en-US" baseline="0" dirty="0" err="1"/>
                        <a:t>Acrogymnosperms</a:t>
                      </a:r>
                      <a:r>
                        <a:rPr lang="en-US" baseline="0" dirty="0"/>
                        <a:t> except </a:t>
                      </a:r>
                      <a:r>
                        <a:rPr lang="en-US" baseline="0" dirty="0" err="1"/>
                        <a:t>Gnetophytes</a:t>
                      </a:r>
                      <a:r>
                        <a:rPr lang="en-US" baseline="0" dirty="0"/>
                        <a:t>)</a:t>
                      </a:r>
                      <a:endParaRPr lang="en-US" dirty="0"/>
                    </a:p>
                  </a:txBody>
                  <a:tcPr/>
                </a:tc>
                <a:extLst>
                  <a:ext uri="{0D108BD9-81ED-4DB2-BD59-A6C34878D82A}">
                    <a16:rowId xmlns:a16="http://schemas.microsoft.com/office/drawing/2014/main" val="10000"/>
                  </a:ext>
                </a:extLst>
              </a:tr>
              <a:tr h="370840">
                <a:tc>
                  <a:txBody>
                    <a:bodyPr/>
                    <a:lstStyle/>
                    <a:p>
                      <a:r>
                        <a:rPr lang="en-US" dirty="0"/>
                        <a:t>Wide for better</a:t>
                      </a:r>
                      <a:r>
                        <a:rPr lang="en-US" baseline="0" dirty="0"/>
                        <a:t> water transport</a:t>
                      </a:r>
                      <a:endParaRPr lang="en-US" dirty="0"/>
                    </a:p>
                  </a:txBody>
                  <a:tcPr/>
                </a:tc>
                <a:tc>
                  <a:txBody>
                    <a:bodyPr/>
                    <a:lstStyle/>
                    <a:p>
                      <a:r>
                        <a:rPr lang="en-US" dirty="0"/>
                        <a:t>Narrow</a:t>
                      </a:r>
                      <a:r>
                        <a:rPr lang="en-US" baseline="0" dirty="0"/>
                        <a:t> for better structural support</a:t>
                      </a:r>
                      <a:endParaRPr lang="en-US" dirty="0"/>
                    </a:p>
                  </a:txBody>
                  <a:tcPr/>
                </a:tc>
                <a:extLst>
                  <a:ext uri="{0D108BD9-81ED-4DB2-BD59-A6C34878D82A}">
                    <a16:rowId xmlns:a16="http://schemas.microsoft.com/office/drawing/2014/main" val="10001"/>
                  </a:ext>
                </a:extLst>
              </a:tr>
              <a:tr h="370840">
                <a:tc>
                  <a:txBody>
                    <a:bodyPr/>
                    <a:lstStyle/>
                    <a:p>
                      <a:r>
                        <a:rPr lang="en-US" dirty="0"/>
                        <a:t>End plate missing or perforated</a:t>
                      </a:r>
                    </a:p>
                  </a:txBody>
                  <a:tcPr/>
                </a:tc>
                <a:tc>
                  <a:txBody>
                    <a:bodyPr/>
                    <a:lstStyle/>
                    <a:p>
                      <a:r>
                        <a:rPr lang="en-US" dirty="0"/>
                        <a:t>Ends</a:t>
                      </a:r>
                      <a:r>
                        <a:rPr lang="en-US" baseline="0" dirty="0"/>
                        <a:t> are </a:t>
                      </a:r>
                      <a:r>
                        <a:rPr lang="en-US" dirty="0"/>
                        <a:t>tapered</a:t>
                      </a:r>
                      <a:r>
                        <a:rPr lang="en-US" baseline="0" dirty="0"/>
                        <a:t> and pitted</a:t>
                      </a:r>
                      <a:endParaRPr lang="en-US" dirty="0"/>
                    </a:p>
                  </a:txBody>
                  <a:tcPr/>
                </a:tc>
                <a:extLst>
                  <a:ext uri="{0D108BD9-81ED-4DB2-BD59-A6C34878D82A}">
                    <a16:rowId xmlns:a16="http://schemas.microsoft.com/office/drawing/2014/main" val="10002"/>
                  </a:ext>
                </a:extLst>
              </a:tr>
              <a:tr h="370840">
                <a:tc>
                  <a:txBody>
                    <a:bodyPr/>
                    <a:lstStyle/>
                    <a:p>
                      <a:r>
                        <a:rPr lang="en-US" dirty="0"/>
                        <a:t>Dead</a:t>
                      </a:r>
                      <a:r>
                        <a:rPr lang="en-US" baseline="0" dirty="0"/>
                        <a:t> at maturity</a:t>
                      </a:r>
                      <a:endParaRPr lang="en-US" dirty="0"/>
                    </a:p>
                  </a:txBody>
                  <a:tcPr/>
                </a:tc>
                <a:tc>
                  <a:txBody>
                    <a:bodyPr/>
                    <a:lstStyle/>
                    <a:p>
                      <a:r>
                        <a:rPr lang="en-US" dirty="0"/>
                        <a:t>Dead at maturity</a:t>
                      </a:r>
                    </a:p>
                  </a:txBody>
                  <a:tcPr/>
                </a:tc>
                <a:extLst>
                  <a:ext uri="{0D108BD9-81ED-4DB2-BD59-A6C34878D82A}">
                    <a16:rowId xmlns:a16="http://schemas.microsoft.com/office/drawing/2014/main" val="10003"/>
                  </a:ext>
                </a:extLst>
              </a:tr>
              <a:tr h="370840">
                <a:tc>
                  <a:txBody>
                    <a:bodyPr/>
                    <a:lstStyle/>
                    <a:p>
                      <a:r>
                        <a:rPr lang="en-US" dirty="0"/>
                        <a:t>Absent</a:t>
                      </a:r>
                      <a:r>
                        <a:rPr lang="en-US" baseline="0" dirty="0"/>
                        <a:t> in </a:t>
                      </a:r>
                      <a:r>
                        <a:rPr lang="en-US" baseline="0" dirty="0" err="1"/>
                        <a:t>Acrogymnosperms</a:t>
                      </a:r>
                      <a:r>
                        <a:rPr lang="en-US" baseline="0" dirty="0"/>
                        <a:t> except for </a:t>
                      </a:r>
                    </a:p>
                    <a:p>
                      <a:r>
                        <a:rPr lang="en-US" baseline="0" dirty="0" err="1"/>
                        <a:t>Gnetophytes</a:t>
                      </a:r>
                      <a:endParaRPr lang="en-US" dirty="0"/>
                    </a:p>
                  </a:txBody>
                  <a:tcPr/>
                </a:tc>
                <a:tc>
                  <a:txBody>
                    <a:bodyPr/>
                    <a:lstStyle/>
                    <a:p>
                      <a:r>
                        <a:rPr lang="en-US" dirty="0"/>
                        <a:t>Present in </a:t>
                      </a:r>
                      <a:r>
                        <a:rPr lang="en-US" dirty="0" err="1"/>
                        <a:t>Acrogymnosperms</a:t>
                      </a:r>
                      <a:endParaRPr lang="en-US" dirty="0"/>
                    </a:p>
                  </a:txBody>
                  <a:tcPr/>
                </a:tc>
                <a:extLst>
                  <a:ext uri="{0D108BD9-81ED-4DB2-BD59-A6C34878D82A}">
                    <a16:rowId xmlns:a16="http://schemas.microsoft.com/office/drawing/2014/main" val="10004"/>
                  </a:ext>
                </a:extLst>
              </a:tr>
            </a:tbl>
          </a:graphicData>
        </a:graphic>
      </p:graphicFrame>
      <p:pic>
        <p:nvPicPr>
          <p:cNvPr id="3" name="Recorded Sound">
            <a:hlinkClick r:id="" action="ppaction://media"/>
            <a:extLst>
              <a:ext uri="{FF2B5EF4-FFF2-40B4-BE49-F238E27FC236}">
                <a16:creationId xmlns:a16="http://schemas.microsoft.com/office/drawing/2014/main" id="{951369EB-2A42-40F4-8A2A-931E13FA0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97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Gnetophytes</a:t>
            </a:r>
            <a:endParaRPr lang="en-US" dirty="0"/>
          </a:p>
        </p:txBody>
      </p:sp>
      <p:sp>
        <p:nvSpPr>
          <p:cNvPr id="3" name="Text Placeholder 2"/>
          <p:cNvSpPr>
            <a:spLocks noGrp="1"/>
          </p:cNvSpPr>
          <p:nvPr>
            <p:ph type="body" idx="1"/>
          </p:nvPr>
        </p:nvSpPr>
        <p:spPr/>
        <p:txBody>
          <a:bodyPr/>
          <a:lstStyle/>
          <a:p>
            <a:r>
              <a:rPr lang="en-US" dirty="0"/>
              <a:t>Ephedra </a:t>
            </a:r>
            <a:r>
              <a:rPr lang="en-US" dirty="0" err="1"/>
              <a:t>trifurca</a:t>
            </a:r>
            <a:endParaRPr lang="en-US" dirty="0"/>
          </a:p>
        </p:txBody>
      </p:sp>
      <p:sp>
        <p:nvSpPr>
          <p:cNvPr id="4" name="Content Placeholder 3"/>
          <p:cNvSpPr>
            <a:spLocks noGrp="1"/>
          </p:cNvSpPr>
          <p:nvPr>
            <p:ph sz="half" idx="2"/>
          </p:nvPr>
        </p:nvSpPr>
        <p:spPr/>
        <p:txBody>
          <a:bodyPr/>
          <a:lstStyle/>
          <a:p>
            <a:r>
              <a:rPr lang="en-US" dirty="0"/>
              <a:t>Very reduced leaves</a:t>
            </a:r>
          </a:p>
          <a:p>
            <a:r>
              <a:rPr lang="en-US" dirty="0" err="1"/>
              <a:t>Dioecious</a:t>
            </a:r>
            <a:r>
              <a:rPr lang="en-US" dirty="0"/>
              <a:t> (separate male and female plants)</a:t>
            </a:r>
          </a:p>
          <a:p>
            <a:r>
              <a:rPr lang="en-US" dirty="0"/>
              <a:t>Ephedra-- Mostly desert species</a:t>
            </a:r>
          </a:p>
          <a:p>
            <a:r>
              <a:rPr lang="en-US" dirty="0"/>
              <a:t>Stems green</a:t>
            </a:r>
          </a:p>
          <a:p>
            <a:endParaRPr lang="en-US" dirty="0"/>
          </a:p>
        </p:txBody>
      </p:sp>
      <p:sp>
        <p:nvSpPr>
          <p:cNvPr id="5" name="Text Placeholder 4"/>
          <p:cNvSpPr>
            <a:spLocks noGrp="1"/>
          </p:cNvSpPr>
          <p:nvPr>
            <p:ph type="body" sz="quarter" idx="3"/>
          </p:nvPr>
        </p:nvSpPr>
        <p:spPr/>
        <p:txBody>
          <a:bodyPr/>
          <a:lstStyle/>
          <a:p>
            <a:r>
              <a:rPr lang="en-US" dirty="0" err="1"/>
              <a:t>Welwitschia</a:t>
            </a:r>
            <a:r>
              <a:rPr lang="en-US" dirty="0"/>
              <a:t> mirabilis</a:t>
            </a:r>
          </a:p>
        </p:txBody>
      </p:sp>
      <p:sp>
        <p:nvSpPr>
          <p:cNvPr id="6" name="Content Placeholder 5"/>
          <p:cNvSpPr>
            <a:spLocks noGrp="1"/>
          </p:cNvSpPr>
          <p:nvPr>
            <p:ph sz="quarter" idx="4"/>
          </p:nvPr>
        </p:nvSpPr>
        <p:spPr/>
        <p:txBody>
          <a:bodyPr/>
          <a:lstStyle/>
          <a:p>
            <a:r>
              <a:rPr lang="en-US" dirty="0"/>
              <a:t>Very long lived– perhaps 1500-2000 years for oldest known specimens!</a:t>
            </a:r>
          </a:p>
          <a:p>
            <a:r>
              <a:rPr lang="en-US" dirty="0"/>
              <a:t>Only two leaves grow from the base and weather at the ends during entire life of plant</a:t>
            </a:r>
          </a:p>
          <a:p>
            <a:r>
              <a:rPr lang="en-US" dirty="0"/>
              <a:t>Stomata on top and bottom of leaves</a:t>
            </a:r>
          </a:p>
        </p:txBody>
      </p:sp>
      <p:pic>
        <p:nvPicPr>
          <p:cNvPr id="7" name="Recorded Sound">
            <a:hlinkClick r:id="" action="ppaction://media"/>
            <a:extLst>
              <a:ext uri="{FF2B5EF4-FFF2-40B4-BE49-F238E27FC236}">
                <a16:creationId xmlns:a16="http://schemas.microsoft.com/office/drawing/2014/main" id="{6277A681-D253-4A84-B5B6-8FFC4084CD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382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Gnetophytes</a:t>
            </a:r>
            <a:endParaRPr lang="en-US" dirty="0"/>
          </a:p>
        </p:txBody>
      </p:sp>
      <p:sp>
        <p:nvSpPr>
          <p:cNvPr id="4" name="Text Placeholder 3"/>
          <p:cNvSpPr>
            <a:spLocks noGrp="1"/>
          </p:cNvSpPr>
          <p:nvPr>
            <p:ph type="body" idx="1"/>
          </p:nvPr>
        </p:nvSpPr>
        <p:spPr/>
        <p:txBody>
          <a:bodyPr/>
          <a:lstStyle/>
          <a:p>
            <a:r>
              <a:rPr lang="en-US" dirty="0"/>
              <a:t>Ephedra </a:t>
            </a:r>
            <a:r>
              <a:rPr lang="en-US" dirty="0" err="1"/>
              <a:t>trifurca</a:t>
            </a:r>
            <a:endParaRPr lang="en-US" dirty="0"/>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41421" y="2362200"/>
            <a:ext cx="4040188" cy="3030141"/>
          </a:xfrm>
        </p:spPr>
      </p:pic>
      <p:sp>
        <p:nvSpPr>
          <p:cNvPr id="6" name="Text Placeholder 5"/>
          <p:cNvSpPr>
            <a:spLocks noGrp="1"/>
          </p:cNvSpPr>
          <p:nvPr>
            <p:ph type="body" sz="quarter" idx="3"/>
          </p:nvPr>
        </p:nvSpPr>
        <p:spPr/>
        <p:txBody>
          <a:bodyPr/>
          <a:lstStyle/>
          <a:p>
            <a:r>
              <a:rPr lang="en-US" dirty="0" err="1"/>
              <a:t>Welwitschia</a:t>
            </a:r>
            <a:r>
              <a:rPr lang="en-US" dirty="0"/>
              <a:t> mirabilis</a:t>
            </a:r>
          </a:p>
        </p:txBody>
      </p:sp>
      <p:pic>
        <p:nvPicPr>
          <p:cNvPr id="9" name="Content Placeholder 8"/>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746857" y="2359141"/>
            <a:ext cx="3810000" cy="2857500"/>
          </a:xfrm>
        </p:spPr>
      </p:pic>
      <p:sp>
        <p:nvSpPr>
          <p:cNvPr id="10" name="TextBox 9"/>
          <p:cNvSpPr txBox="1"/>
          <p:nvPr/>
        </p:nvSpPr>
        <p:spPr>
          <a:xfrm>
            <a:off x="381000" y="6096000"/>
            <a:ext cx="4572000" cy="369332"/>
          </a:xfrm>
          <a:prstGeom prst="rect">
            <a:avLst/>
          </a:prstGeom>
          <a:noFill/>
        </p:spPr>
        <p:txBody>
          <a:bodyPr wrap="square" rtlCol="0">
            <a:spAutoFit/>
          </a:bodyPr>
          <a:lstStyle/>
          <a:p>
            <a:r>
              <a:rPr lang="en-US" dirty="0"/>
              <a:t>&amp; </a:t>
            </a:r>
            <a:r>
              <a:rPr lang="en-US" dirty="0" err="1"/>
              <a:t>Gnetum</a:t>
            </a:r>
            <a:r>
              <a:rPr lang="en-US" dirty="0"/>
              <a:t>, a tropical genus with broad leaves</a:t>
            </a:r>
          </a:p>
        </p:txBody>
      </p:sp>
      <p:pic>
        <p:nvPicPr>
          <p:cNvPr id="3" name="Picture 2">
            <a:extLst>
              <a:ext uri="{FF2B5EF4-FFF2-40B4-BE49-F238E27FC236}">
                <a16:creationId xmlns:a16="http://schemas.microsoft.com/office/drawing/2014/main" id="{EA7FD7B7-E130-4BD0-82D6-6B2F64D63FA3}"/>
              </a:ext>
            </a:extLst>
          </p:cNvPr>
          <p:cNvPicPr>
            <a:picLocks noChangeAspect="1"/>
          </p:cNvPicPr>
          <p:nvPr/>
        </p:nvPicPr>
        <p:blipFill>
          <a:blip r:embed="rId6"/>
          <a:stretch>
            <a:fillRect/>
          </a:stretch>
        </p:blipFill>
        <p:spPr>
          <a:xfrm>
            <a:off x="4800600" y="5456634"/>
            <a:ext cx="1704975" cy="1278731"/>
          </a:xfrm>
          <a:prstGeom prst="rect">
            <a:avLst/>
          </a:prstGeom>
        </p:spPr>
      </p:pic>
      <p:pic>
        <p:nvPicPr>
          <p:cNvPr id="5" name="Recorded Sound">
            <a:hlinkClick r:id="" action="ppaction://media"/>
            <a:extLst>
              <a:ext uri="{FF2B5EF4-FFF2-40B4-BE49-F238E27FC236}">
                <a16:creationId xmlns:a16="http://schemas.microsoft.com/office/drawing/2014/main" id="{0D84266C-B14B-4C87-845C-EA83B81B31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023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Gnetophytes</a:t>
            </a:r>
            <a:r>
              <a:rPr lang="en-US" dirty="0"/>
              <a:t>– Ephedra </a:t>
            </a:r>
            <a:r>
              <a:rPr lang="en-US" dirty="0" err="1"/>
              <a:t>trifurca</a:t>
            </a:r>
            <a:endParaRPr lang="en-US" dirty="0"/>
          </a:p>
        </p:txBody>
      </p:sp>
      <p:sp>
        <p:nvSpPr>
          <p:cNvPr id="8" name="Text Placeholder 7"/>
          <p:cNvSpPr>
            <a:spLocks noGrp="1"/>
          </p:cNvSpPr>
          <p:nvPr>
            <p:ph type="body" idx="1"/>
          </p:nvPr>
        </p:nvSpPr>
        <p:spPr/>
        <p:txBody>
          <a:bodyPr/>
          <a:lstStyle/>
          <a:p>
            <a:r>
              <a:rPr lang="en-US" dirty="0"/>
              <a:t>Male Cones</a:t>
            </a:r>
          </a:p>
        </p:txBody>
      </p:sp>
      <p:sp>
        <p:nvSpPr>
          <p:cNvPr id="9" name="Content Placeholder 8"/>
          <p:cNvSpPr>
            <a:spLocks noGrp="1"/>
          </p:cNvSpPr>
          <p:nvPr>
            <p:ph sz="half" idx="2"/>
          </p:nvPr>
        </p:nvSpPr>
        <p:spPr/>
        <p:txBody>
          <a:bodyPr/>
          <a:lstStyle/>
          <a:p>
            <a:endParaRPr lang="en-US"/>
          </a:p>
        </p:txBody>
      </p:sp>
      <p:sp>
        <p:nvSpPr>
          <p:cNvPr id="10" name="Text Placeholder 9"/>
          <p:cNvSpPr>
            <a:spLocks noGrp="1"/>
          </p:cNvSpPr>
          <p:nvPr>
            <p:ph type="body" sz="quarter" idx="3"/>
          </p:nvPr>
        </p:nvSpPr>
        <p:spPr/>
        <p:txBody>
          <a:bodyPr/>
          <a:lstStyle/>
          <a:p>
            <a:r>
              <a:rPr lang="en-US" dirty="0"/>
              <a:t>Female Cones</a:t>
            </a:r>
          </a:p>
        </p:txBody>
      </p:sp>
      <p:sp>
        <p:nvSpPr>
          <p:cNvPr id="11" name="Content Placeholder 10"/>
          <p:cNvSpPr>
            <a:spLocks noGrp="1"/>
          </p:cNvSpPr>
          <p:nvPr>
            <p:ph sz="quarter" idx="4"/>
          </p:nvPr>
        </p:nvSpPr>
        <p:spPr/>
        <p:txBody>
          <a:bodyPr/>
          <a:lstStyle/>
          <a:p>
            <a:endParaRPr lang="en-US"/>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215807"/>
            <a:ext cx="3543300" cy="464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438400"/>
            <a:ext cx="4541330" cy="389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FEBF5A78-97EB-46EE-83D9-57864055D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0088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5270055" cy="681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5486400"/>
            <a:ext cx="1905000" cy="1200329"/>
          </a:xfrm>
          <a:prstGeom prst="rect">
            <a:avLst/>
          </a:prstGeom>
          <a:noFill/>
        </p:spPr>
        <p:txBody>
          <a:bodyPr wrap="square" rtlCol="0">
            <a:spAutoFit/>
          </a:bodyPr>
          <a:lstStyle/>
          <a:p>
            <a:r>
              <a:rPr lang="en-US" dirty="0"/>
              <a:t>From the UNM Lab Manual by Jane </a:t>
            </a:r>
            <a:r>
              <a:rPr lang="en-US" dirty="0" err="1"/>
              <a:t>Mygatt</a:t>
            </a:r>
            <a:r>
              <a:rPr lang="en-US" dirty="0"/>
              <a:t> &amp; Juliana Medeiros</a:t>
            </a:r>
          </a:p>
        </p:txBody>
      </p:sp>
      <p:pic>
        <p:nvPicPr>
          <p:cNvPr id="2" name="Recorded Sound">
            <a:hlinkClick r:id="" action="ppaction://media"/>
            <a:extLst>
              <a:ext uri="{FF2B5EF4-FFF2-40B4-BE49-F238E27FC236}">
                <a16:creationId xmlns:a16="http://schemas.microsoft.com/office/drawing/2014/main" id="{0169A1B0-77F3-4E72-86BC-5CD3E2E6F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61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600" dirty="0"/>
              <a:t>Conifers (</a:t>
            </a:r>
            <a:r>
              <a:rPr lang="en-US" sz="3600"/>
              <a:t>inverted repeat lost)-- </a:t>
            </a:r>
            <a:r>
              <a:rPr lang="en-US" sz="3600" dirty="0" err="1"/>
              <a:t>Pinaceae</a:t>
            </a:r>
            <a:endParaRPr lang="en-US" sz="3600" dirty="0"/>
          </a:p>
        </p:txBody>
      </p:sp>
      <p:sp>
        <p:nvSpPr>
          <p:cNvPr id="3" name="Content Placeholder 2"/>
          <p:cNvSpPr>
            <a:spLocks noGrp="1"/>
          </p:cNvSpPr>
          <p:nvPr>
            <p:ph idx="1"/>
          </p:nvPr>
        </p:nvSpPr>
        <p:spPr>
          <a:xfrm>
            <a:off x="457200" y="1066800"/>
            <a:ext cx="8229600" cy="4525963"/>
          </a:xfrm>
        </p:spPr>
        <p:txBody>
          <a:bodyPr>
            <a:noAutofit/>
          </a:bodyPr>
          <a:lstStyle/>
          <a:p>
            <a:r>
              <a:rPr lang="en-US" sz="2800" dirty="0"/>
              <a:t> Generally two ovules per cone scale.  </a:t>
            </a:r>
          </a:p>
          <a:p>
            <a:r>
              <a:rPr lang="en-US" sz="2800" dirty="0"/>
              <a:t>Inversion of the ovules, with the </a:t>
            </a:r>
            <a:r>
              <a:rPr lang="en-US" sz="2800" dirty="0" err="1"/>
              <a:t>micropyle</a:t>
            </a:r>
            <a:r>
              <a:rPr lang="en-US" sz="2800" dirty="0"/>
              <a:t> (passage through integuments for pollen tube to reach ovule) facing the axis of cone</a:t>
            </a:r>
          </a:p>
          <a:p>
            <a:r>
              <a:rPr lang="en-US" sz="2800" dirty="0"/>
              <a:t>Wing of seed derived from cone scale.  Cone scales are modified short shoots and woody in the </a:t>
            </a:r>
            <a:r>
              <a:rPr lang="en-US" sz="2800" dirty="0" err="1"/>
              <a:t>Pinaceae</a:t>
            </a:r>
            <a:r>
              <a:rPr lang="en-US" sz="2800" dirty="0"/>
              <a:t>.  </a:t>
            </a:r>
          </a:p>
          <a:p>
            <a:r>
              <a:rPr lang="en-US" sz="2800" dirty="0"/>
              <a:t>Scales are subtended by bracts.  </a:t>
            </a:r>
          </a:p>
          <a:p>
            <a:r>
              <a:rPr lang="en-US" sz="2800" dirty="0"/>
              <a:t>Largest and most economically important group of gymnosperms (paper, building, ornamentals, </a:t>
            </a:r>
            <a:r>
              <a:rPr lang="en-US" sz="2800" dirty="0" err="1"/>
              <a:t>etc</a:t>
            </a:r>
            <a:r>
              <a:rPr lang="en-US" sz="2800" dirty="0"/>
              <a:t>). </a:t>
            </a:r>
          </a:p>
          <a:p>
            <a:r>
              <a:rPr lang="en-US" sz="2800" dirty="0"/>
              <a:t> Leaves needle like and sessile or fascicled. </a:t>
            </a:r>
          </a:p>
          <a:p>
            <a:r>
              <a:rPr lang="en-US" sz="2800" dirty="0"/>
              <a:t> Nearly all Northern Hemisphere (exception: </a:t>
            </a:r>
            <a:r>
              <a:rPr lang="en-US" sz="2800" dirty="0" err="1"/>
              <a:t>Cedrus</a:t>
            </a:r>
            <a:r>
              <a:rPr lang="en-US" sz="2800" dirty="0"/>
              <a:t>).</a:t>
            </a:r>
          </a:p>
        </p:txBody>
      </p:sp>
      <p:pic>
        <p:nvPicPr>
          <p:cNvPr id="4" name="Recorded Sound">
            <a:hlinkClick r:id="" action="ppaction://media"/>
            <a:extLst>
              <a:ext uri="{FF2B5EF4-FFF2-40B4-BE49-F238E27FC236}">
                <a16:creationId xmlns:a16="http://schemas.microsoft.com/office/drawing/2014/main" id="{D600EE2C-378C-4647-92FD-12A75167DB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71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Conifers– </a:t>
            </a:r>
            <a:r>
              <a:rPr lang="en-US" dirty="0" err="1"/>
              <a:t>Cupressaceae</a:t>
            </a:r>
            <a:r>
              <a:rPr lang="en-US" dirty="0"/>
              <a:t>– only represented by </a:t>
            </a:r>
            <a:r>
              <a:rPr lang="en-US" dirty="0" err="1"/>
              <a:t>Juniperus</a:t>
            </a:r>
            <a:r>
              <a:rPr lang="en-US" dirty="0"/>
              <a:t> in the Gila</a:t>
            </a:r>
          </a:p>
        </p:txBody>
      </p:sp>
      <p:sp>
        <p:nvSpPr>
          <p:cNvPr id="3" name="Content Placeholder 2"/>
          <p:cNvSpPr>
            <a:spLocks noGrp="1"/>
          </p:cNvSpPr>
          <p:nvPr>
            <p:ph idx="1"/>
          </p:nvPr>
        </p:nvSpPr>
        <p:spPr/>
        <p:txBody>
          <a:bodyPr/>
          <a:lstStyle/>
          <a:p>
            <a:r>
              <a:rPr lang="en-US" dirty="0"/>
              <a:t>One to twenty ovules per cone scale, fusion of cone scale and bract.  </a:t>
            </a:r>
          </a:p>
          <a:p>
            <a:r>
              <a:rPr lang="en-US" dirty="0"/>
              <a:t>Cone scales wholly </a:t>
            </a:r>
            <a:r>
              <a:rPr lang="en-US" dirty="0" err="1"/>
              <a:t>adnate</a:t>
            </a:r>
            <a:r>
              <a:rPr lang="en-US" dirty="0"/>
              <a:t> to bract and fleshy.  </a:t>
            </a:r>
          </a:p>
          <a:p>
            <a:r>
              <a:rPr lang="en-US" dirty="0"/>
              <a:t>Cones are sometimes called “berry-like” but they are NOT berries.  </a:t>
            </a:r>
          </a:p>
          <a:p>
            <a:r>
              <a:rPr lang="en-US" dirty="0" err="1"/>
              <a:t>Micropyle</a:t>
            </a:r>
            <a:r>
              <a:rPr lang="en-US" dirty="0"/>
              <a:t> facing away from the cone axis.  Leaves scale-like.  </a:t>
            </a:r>
          </a:p>
          <a:p>
            <a:endParaRPr lang="en-US" dirty="0"/>
          </a:p>
        </p:txBody>
      </p:sp>
      <p:pic>
        <p:nvPicPr>
          <p:cNvPr id="4" name="Recorded Sound">
            <a:hlinkClick r:id="" action="ppaction://media"/>
            <a:extLst>
              <a:ext uri="{FF2B5EF4-FFF2-40B4-BE49-F238E27FC236}">
                <a16:creationId xmlns:a16="http://schemas.microsoft.com/office/drawing/2014/main" id="{68DB8A13-20A8-4C9A-A67B-CA0DE7049F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7765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“Gymnosperms”</a:t>
            </a:r>
          </a:p>
        </p:txBody>
      </p:sp>
      <p:sp>
        <p:nvSpPr>
          <p:cNvPr id="3" name="Content Placeholder 2"/>
          <p:cNvSpPr>
            <a:spLocks noGrp="1"/>
          </p:cNvSpPr>
          <p:nvPr>
            <p:ph idx="1"/>
          </p:nvPr>
        </p:nvSpPr>
        <p:spPr/>
        <p:txBody>
          <a:bodyPr>
            <a:normAutofit lnSpcReduction="10000"/>
          </a:bodyPr>
          <a:lstStyle/>
          <a:p>
            <a:r>
              <a:rPr lang="en-US" b="1" dirty="0"/>
              <a:t>Cycads</a:t>
            </a:r>
            <a:r>
              <a:rPr lang="en-US" dirty="0"/>
              <a:t>  (many nearing extinction)</a:t>
            </a:r>
          </a:p>
          <a:p>
            <a:r>
              <a:rPr lang="en-US" b="1" dirty="0" err="1"/>
              <a:t>Gingkos</a:t>
            </a:r>
            <a:r>
              <a:rPr lang="en-US" dirty="0"/>
              <a:t> (one left-- </a:t>
            </a:r>
            <a:r>
              <a:rPr lang="en-US" i="1" dirty="0"/>
              <a:t>Gingko </a:t>
            </a:r>
            <a:r>
              <a:rPr lang="en-US" i="1" dirty="0" err="1"/>
              <a:t>biloba</a:t>
            </a:r>
            <a:r>
              <a:rPr lang="en-US" dirty="0"/>
              <a:t>)</a:t>
            </a:r>
          </a:p>
          <a:p>
            <a:r>
              <a:rPr lang="en-US" b="1" dirty="0"/>
              <a:t>Conifers</a:t>
            </a:r>
            <a:r>
              <a:rPr lang="en-US" dirty="0"/>
              <a:t>  (have lost the chloroplast inverted repeat!)</a:t>
            </a:r>
          </a:p>
          <a:p>
            <a:r>
              <a:rPr lang="en-US" b="1" dirty="0" err="1"/>
              <a:t>Gnetales</a:t>
            </a:r>
            <a:r>
              <a:rPr lang="en-US" dirty="0"/>
              <a:t> (have vessels like angiosperms, all other gymnosperms have only </a:t>
            </a:r>
            <a:r>
              <a:rPr lang="en-US" dirty="0" err="1"/>
              <a:t>tracheids</a:t>
            </a:r>
            <a:r>
              <a:rPr lang="en-US" dirty="0"/>
              <a:t>)</a:t>
            </a:r>
          </a:p>
          <a:p>
            <a:r>
              <a:rPr lang="en-US" dirty="0">
                <a:solidFill>
                  <a:srgbClr val="FF0000"/>
                </a:solidFill>
              </a:rPr>
              <a:t>At least two extinct lineages that were polyphyletic with regards to currently extant “gymnosperms” (</a:t>
            </a:r>
            <a:r>
              <a:rPr lang="en-US" dirty="0" err="1">
                <a:solidFill>
                  <a:srgbClr val="FF0000"/>
                </a:solidFill>
              </a:rPr>
              <a:t>Acrogymnosperms</a:t>
            </a:r>
            <a:r>
              <a:rPr lang="en-US" dirty="0">
                <a:solidFill>
                  <a:srgbClr val="FF0000"/>
                </a:solidFill>
              </a:rPr>
              <a:t>)</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D17B3232-33A8-440E-9AD5-4F7534345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839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Conifers-- others</a:t>
            </a:r>
          </a:p>
        </p:txBody>
      </p:sp>
      <p:sp>
        <p:nvSpPr>
          <p:cNvPr id="3" name="Content Placeholder 2"/>
          <p:cNvSpPr>
            <a:spLocks noGrp="1"/>
          </p:cNvSpPr>
          <p:nvPr>
            <p:ph idx="1"/>
          </p:nvPr>
        </p:nvSpPr>
        <p:spPr/>
        <p:txBody>
          <a:bodyPr/>
          <a:lstStyle/>
          <a:p>
            <a:r>
              <a:rPr lang="en-US" dirty="0"/>
              <a:t>Elsewhere-- hemlocks, cedars, cypresses, redwoods,  giant sequoias, yews, and others.</a:t>
            </a:r>
          </a:p>
          <a:p>
            <a:pPr marL="0" indent="0">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570480" cy="385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667000"/>
            <a:ext cx="2286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5715000"/>
            <a:ext cx="2286000" cy="923330"/>
          </a:xfrm>
          <a:prstGeom prst="rect">
            <a:avLst/>
          </a:prstGeom>
          <a:noFill/>
        </p:spPr>
        <p:txBody>
          <a:bodyPr wrap="square" rtlCol="0">
            <a:spAutoFit/>
          </a:bodyPr>
          <a:lstStyle/>
          <a:p>
            <a:r>
              <a:rPr lang="en-US" dirty="0" err="1"/>
              <a:t>Taxus</a:t>
            </a:r>
            <a:r>
              <a:rPr lang="en-US" dirty="0"/>
              <a:t> </a:t>
            </a:r>
            <a:r>
              <a:rPr lang="en-US" dirty="0" err="1"/>
              <a:t>brevifolia</a:t>
            </a:r>
            <a:r>
              <a:rPr lang="en-US" dirty="0"/>
              <a:t>, Pacific Yew, the source of </a:t>
            </a:r>
            <a:r>
              <a:rPr lang="en-US" dirty="0" err="1"/>
              <a:t>Taxol</a:t>
            </a:r>
            <a:endParaRPr lang="en-US" dirty="0"/>
          </a:p>
        </p:txBody>
      </p:sp>
      <p:sp>
        <p:nvSpPr>
          <p:cNvPr id="5" name="TextBox 4"/>
          <p:cNvSpPr txBox="1"/>
          <p:nvPr/>
        </p:nvSpPr>
        <p:spPr>
          <a:xfrm>
            <a:off x="228600" y="3429000"/>
            <a:ext cx="2438400" cy="923330"/>
          </a:xfrm>
          <a:prstGeom prst="rect">
            <a:avLst/>
          </a:prstGeom>
          <a:noFill/>
        </p:spPr>
        <p:txBody>
          <a:bodyPr wrap="square" rtlCol="0">
            <a:spAutoFit/>
          </a:bodyPr>
          <a:lstStyle/>
          <a:p>
            <a:r>
              <a:rPr lang="en-US" dirty="0"/>
              <a:t>Giant sequoia– </a:t>
            </a:r>
            <a:r>
              <a:rPr lang="en-US" dirty="0" err="1"/>
              <a:t>Sequoiadendron</a:t>
            </a:r>
            <a:r>
              <a:rPr lang="en-US" dirty="0"/>
              <a:t> </a:t>
            </a:r>
            <a:r>
              <a:rPr lang="en-US" dirty="0" err="1"/>
              <a:t>giganteum</a:t>
            </a:r>
            <a:endParaRPr lang="en-US" dirty="0"/>
          </a:p>
        </p:txBody>
      </p:sp>
      <p:pic>
        <p:nvPicPr>
          <p:cNvPr id="6" name="Recorded Sound">
            <a:hlinkClick r:id="" action="ppaction://media"/>
            <a:extLst>
              <a:ext uri="{FF2B5EF4-FFF2-40B4-BE49-F238E27FC236}">
                <a16:creationId xmlns:a16="http://schemas.microsoft.com/office/drawing/2014/main" id="{B4FE2F85-B292-4BE9-B429-659311DCC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146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uss\Desktop\Plant Tax 2011 WNMU\pine cy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8382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4419600"/>
            <a:ext cx="1524000" cy="600164"/>
          </a:xfrm>
          <a:prstGeom prst="rect">
            <a:avLst/>
          </a:prstGeom>
          <a:noFill/>
        </p:spPr>
        <p:txBody>
          <a:bodyPr wrap="square" rtlCol="0">
            <a:spAutoFit/>
          </a:bodyPr>
          <a:lstStyle/>
          <a:p>
            <a:r>
              <a:rPr lang="en-US" sz="1100" dirty="0"/>
              <a:t>Pine pollen has  two air sacs for buoyancy in the wind (</a:t>
            </a:r>
            <a:r>
              <a:rPr lang="en-US" sz="1100" b="1" dirty="0" err="1"/>
              <a:t>saccae</a:t>
            </a:r>
            <a:r>
              <a:rPr lang="en-US" sz="1100" dirty="0"/>
              <a:t>)</a:t>
            </a:r>
          </a:p>
        </p:txBody>
      </p:sp>
      <p:cxnSp>
        <p:nvCxnSpPr>
          <p:cNvPr id="4" name="Straight Arrow Connector 3"/>
          <p:cNvCxnSpPr/>
          <p:nvPr/>
        </p:nvCxnSpPr>
        <p:spPr>
          <a:xfrm>
            <a:off x="609600" y="4977943"/>
            <a:ext cx="685800" cy="127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7239000" y="1905000"/>
            <a:ext cx="1066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2209800"/>
            <a:ext cx="1295400" cy="1477328"/>
          </a:xfrm>
          <a:prstGeom prst="rect">
            <a:avLst/>
          </a:prstGeom>
          <a:noFill/>
        </p:spPr>
        <p:txBody>
          <a:bodyPr wrap="square" rtlCol="0">
            <a:spAutoFit/>
          </a:bodyPr>
          <a:lstStyle/>
          <a:p>
            <a:r>
              <a:rPr lang="en-US" dirty="0"/>
              <a:t>Cone scale;  they have omitted the subtending bract</a:t>
            </a:r>
          </a:p>
        </p:txBody>
      </p:sp>
      <p:cxnSp>
        <p:nvCxnSpPr>
          <p:cNvPr id="8" name="Straight Arrow Connector 7"/>
          <p:cNvCxnSpPr/>
          <p:nvPr/>
        </p:nvCxnSpPr>
        <p:spPr>
          <a:xfrm flipV="1">
            <a:off x="5105400" y="5105400"/>
            <a:ext cx="152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6262469"/>
            <a:ext cx="3581400" cy="646331"/>
          </a:xfrm>
          <a:prstGeom prst="rect">
            <a:avLst/>
          </a:prstGeom>
          <a:noFill/>
        </p:spPr>
        <p:txBody>
          <a:bodyPr wrap="square" rtlCol="0">
            <a:spAutoFit/>
          </a:bodyPr>
          <a:lstStyle/>
          <a:p>
            <a:r>
              <a:rPr lang="en-US" dirty="0"/>
              <a:t>Frequently a sticky droplet here to cause airborne pollen to adhere</a:t>
            </a:r>
          </a:p>
        </p:txBody>
      </p:sp>
      <p:cxnSp>
        <p:nvCxnSpPr>
          <p:cNvPr id="12" name="Straight Arrow Connector 11"/>
          <p:cNvCxnSpPr/>
          <p:nvPr/>
        </p:nvCxnSpPr>
        <p:spPr>
          <a:xfrm flipH="1" flipV="1">
            <a:off x="7391400" y="5410200"/>
            <a:ext cx="609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53400" y="5981700"/>
            <a:ext cx="990600" cy="646331"/>
          </a:xfrm>
          <a:prstGeom prst="rect">
            <a:avLst/>
          </a:prstGeom>
          <a:noFill/>
        </p:spPr>
        <p:txBody>
          <a:bodyPr wrap="square" rtlCol="0">
            <a:spAutoFit/>
          </a:bodyPr>
          <a:lstStyle/>
          <a:p>
            <a:r>
              <a:rPr lang="en-US" dirty="0"/>
              <a:t>Inverted ovule</a:t>
            </a:r>
          </a:p>
        </p:txBody>
      </p:sp>
      <p:sp>
        <p:nvSpPr>
          <p:cNvPr id="14" name="TextBox 13"/>
          <p:cNvSpPr txBox="1"/>
          <p:nvPr/>
        </p:nvSpPr>
        <p:spPr>
          <a:xfrm>
            <a:off x="3429000" y="266700"/>
            <a:ext cx="2590800" cy="523220"/>
          </a:xfrm>
          <a:prstGeom prst="rect">
            <a:avLst/>
          </a:prstGeom>
          <a:noFill/>
        </p:spPr>
        <p:txBody>
          <a:bodyPr wrap="square" rtlCol="0">
            <a:spAutoFit/>
          </a:bodyPr>
          <a:lstStyle/>
          <a:p>
            <a:r>
              <a:rPr lang="en-US" sz="2800" dirty="0"/>
              <a:t>Conifer life cycle</a:t>
            </a:r>
          </a:p>
        </p:txBody>
      </p:sp>
      <p:pic>
        <p:nvPicPr>
          <p:cNvPr id="3" name="Recorded Sound">
            <a:hlinkClick r:id="" action="ppaction://media"/>
            <a:extLst>
              <a:ext uri="{FF2B5EF4-FFF2-40B4-BE49-F238E27FC236}">
                <a16:creationId xmlns:a16="http://schemas.microsoft.com/office/drawing/2014/main" id="{B890BBCB-1203-4B8F-8DA3-91D5661DB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42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Pinaceae</a:t>
            </a:r>
            <a:r>
              <a:rPr lang="en-US" dirty="0"/>
              <a:t> in the Gila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868906"/>
              </p:ext>
            </p:extLst>
          </p:nvPr>
        </p:nvGraphicFramePr>
        <p:xfrm>
          <a:off x="457200" y="1668621"/>
          <a:ext cx="8229600" cy="438912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US" dirty="0" err="1">
                          <a:hlinkClick r:id="rId4"/>
                        </a:rPr>
                        <a:t>Abies</a:t>
                      </a:r>
                      <a:r>
                        <a:rPr lang="en-US" dirty="0">
                          <a:hlinkClick r:id="rId4"/>
                        </a:rPr>
                        <a:t> </a:t>
                      </a:r>
                      <a:r>
                        <a:rPr lang="en-US" dirty="0" err="1">
                          <a:hlinkClick r:id="rId4"/>
                        </a:rPr>
                        <a:t>arizonica</a:t>
                      </a:r>
                      <a:r>
                        <a:rPr lang="en-US" dirty="0">
                          <a:hlinkClick r:id="rId4"/>
                        </a:rPr>
                        <a:t> (Cork Bark Fir)</a:t>
                      </a:r>
                      <a:endParaRPr lang="en-US" dirty="0"/>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a:hlinkClick r:id="rId5"/>
                        </a:rPr>
                        <a:t>Abies concolor (White Fir)</a:t>
                      </a:r>
                      <a:endParaRPr lang="en-US"/>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fi-FI">
                          <a:hlinkClick r:id="rId6"/>
                        </a:rPr>
                        <a:t>Picea engelmannii var. engelmannii (Engelmann's Spruce) </a:t>
                      </a:r>
                      <a:endParaRPr lang="fi-FI"/>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a:hlinkClick r:id="rId7"/>
                        </a:rPr>
                        <a:t>Picea pungens (Blue Spruce) </a:t>
                      </a:r>
                      <a:endParaRPr lang="en-US"/>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s-ES">
                          <a:hlinkClick r:id="rId8"/>
                        </a:rPr>
                        <a:t>Pinus cembroides var. bicolor (Mexican Pinon Pine)</a:t>
                      </a:r>
                      <a:endParaRPr lang="es-ES"/>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en-US">
                          <a:hlinkClick r:id="rId9"/>
                        </a:rPr>
                        <a:t>Pinus edulis (Pinon Pine)</a:t>
                      </a:r>
                      <a:endParaRPr lang="en-US"/>
                    </a:p>
                  </a:txBody>
                  <a:tcPr anchor="ctr">
                    <a:lnL>
                      <a:noFill/>
                    </a:lnL>
                    <a:lnR>
                      <a:noFill/>
                    </a:lnR>
                    <a:lnT>
                      <a:noFill/>
                    </a:lnT>
                    <a:lnB>
                      <a:noFill/>
                    </a:lnB>
                  </a:tcPr>
                </a:tc>
                <a:extLst>
                  <a:ext uri="{0D108BD9-81ED-4DB2-BD59-A6C34878D82A}">
                    <a16:rowId xmlns:a16="http://schemas.microsoft.com/office/drawing/2014/main" val="10005"/>
                  </a:ext>
                </a:extLst>
              </a:tr>
              <a:tr h="0">
                <a:tc>
                  <a:txBody>
                    <a:bodyPr/>
                    <a:lstStyle/>
                    <a:p>
                      <a:r>
                        <a:rPr lang="en-US">
                          <a:hlinkClick r:id="rId10"/>
                        </a:rPr>
                        <a:t>Pinus leiophylla var. chihuahuana (Chihuahua Pine)</a:t>
                      </a:r>
                      <a:endParaRPr lang="en-US"/>
                    </a:p>
                  </a:txBody>
                  <a:tcPr anchor="ctr">
                    <a:lnL>
                      <a:noFill/>
                    </a:lnL>
                    <a:lnR>
                      <a:noFill/>
                    </a:lnR>
                    <a:lnT>
                      <a:noFill/>
                    </a:lnT>
                    <a:lnB>
                      <a:noFill/>
                    </a:lnB>
                  </a:tcPr>
                </a:tc>
                <a:extLst>
                  <a:ext uri="{0D108BD9-81ED-4DB2-BD59-A6C34878D82A}">
                    <a16:rowId xmlns:a16="http://schemas.microsoft.com/office/drawing/2014/main" val="10006"/>
                  </a:ext>
                </a:extLst>
              </a:tr>
              <a:tr h="0">
                <a:tc>
                  <a:txBody>
                    <a:bodyPr/>
                    <a:lstStyle/>
                    <a:p>
                      <a:r>
                        <a:rPr lang="en-US">
                          <a:hlinkClick r:id="rId11"/>
                        </a:rPr>
                        <a:t>Pinus monophylla (Arizona Single Leaf Pinon)</a:t>
                      </a:r>
                      <a:endParaRPr lang="en-US"/>
                    </a:p>
                  </a:txBody>
                  <a:tcPr anchor="ctr">
                    <a:lnL>
                      <a:noFill/>
                    </a:lnL>
                    <a:lnR>
                      <a:noFill/>
                    </a:lnR>
                    <a:lnT>
                      <a:noFill/>
                    </a:lnT>
                    <a:lnB>
                      <a:noFill/>
                    </a:lnB>
                  </a:tcPr>
                </a:tc>
                <a:extLst>
                  <a:ext uri="{0D108BD9-81ED-4DB2-BD59-A6C34878D82A}">
                    <a16:rowId xmlns:a16="http://schemas.microsoft.com/office/drawing/2014/main" val="10007"/>
                  </a:ext>
                </a:extLst>
              </a:tr>
              <a:tr h="0">
                <a:tc>
                  <a:txBody>
                    <a:bodyPr/>
                    <a:lstStyle/>
                    <a:p>
                      <a:r>
                        <a:rPr lang="en-US" dirty="0" err="1">
                          <a:hlinkClick r:id="rId12"/>
                        </a:rPr>
                        <a:t>Pinus</a:t>
                      </a:r>
                      <a:r>
                        <a:rPr lang="en-US" dirty="0">
                          <a:hlinkClick r:id="rId12"/>
                        </a:rPr>
                        <a:t> ponderosa var. </a:t>
                      </a:r>
                      <a:r>
                        <a:rPr lang="en-US" dirty="0" err="1">
                          <a:hlinkClick r:id="rId12"/>
                        </a:rPr>
                        <a:t>arizonica</a:t>
                      </a:r>
                      <a:r>
                        <a:rPr lang="en-US" dirty="0">
                          <a:hlinkClick r:id="rId12"/>
                        </a:rPr>
                        <a:t> (Arizona Pine)</a:t>
                      </a:r>
                      <a:endParaRPr lang="en-US" dirty="0"/>
                    </a:p>
                  </a:txBody>
                  <a:tcPr anchor="ctr">
                    <a:lnL>
                      <a:noFill/>
                    </a:lnL>
                    <a:lnR>
                      <a:noFill/>
                    </a:lnR>
                    <a:lnT>
                      <a:noFill/>
                    </a:lnT>
                    <a:lnB>
                      <a:noFill/>
                    </a:lnB>
                  </a:tcPr>
                </a:tc>
                <a:extLst>
                  <a:ext uri="{0D108BD9-81ED-4DB2-BD59-A6C34878D82A}">
                    <a16:rowId xmlns:a16="http://schemas.microsoft.com/office/drawing/2014/main" val="10008"/>
                  </a:ext>
                </a:extLst>
              </a:tr>
              <a:tr h="0">
                <a:tc>
                  <a:txBody>
                    <a:bodyPr/>
                    <a:lstStyle/>
                    <a:p>
                      <a:r>
                        <a:rPr lang="pt-BR">
                          <a:hlinkClick r:id="rId13"/>
                        </a:rPr>
                        <a:t>Pinus ponderosa var. scopulorum (Ponderosa Pine) </a:t>
                      </a:r>
                      <a:endParaRPr lang="pt-BR"/>
                    </a:p>
                  </a:txBody>
                  <a:tcPr anchor="ctr">
                    <a:lnL>
                      <a:noFill/>
                    </a:lnL>
                    <a:lnR>
                      <a:noFill/>
                    </a:lnR>
                    <a:lnT>
                      <a:noFill/>
                    </a:lnT>
                    <a:lnB>
                      <a:noFill/>
                    </a:lnB>
                  </a:tcPr>
                </a:tc>
                <a:extLst>
                  <a:ext uri="{0D108BD9-81ED-4DB2-BD59-A6C34878D82A}">
                    <a16:rowId xmlns:a16="http://schemas.microsoft.com/office/drawing/2014/main" val="10009"/>
                  </a:ext>
                </a:extLst>
              </a:tr>
              <a:tr h="0">
                <a:tc>
                  <a:txBody>
                    <a:bodyPr/>
                    <a:lstStyle/>
                    <a:p>
                      <a:r>
                        <a:rPr lang="en-US">
                          <a:hlinkClick r:id="rId14"/>
                        </a:rPr>
                        <a:t>Pinus strobiformis (Southwestern White Pine)</a:t>
                      </a:r>
                      <a:endParaRPr lang="en-US"/>
                    </a:p>
                  </a:txBody>
                  <a:tcPr anchor="ctr">
                    <a:lnL>
                      <a:noFill/>
                    </a:lnL>
                    <a:lnR>
                      <a:noFill/>
                    </a:lnR>
                    <a:lnT>
                      <a:noFill/>
                    </a:lnT>
                    <a:lnB>
                      <a:noFill/>
                    </a:lnB>
                  </a:tcPr>
                </a:tc>
                <a:extLst>
                  <a:ext uri="{0D108BD9-81ED-4DB2-BD59-A6C34878D82A}">
                    <a16:rowId xmlns:a16="http://schemas.microsoft.com/office/drawing/2014/main" val="10010"/>
                  </a:ext>
                </a:extLst>
              </a:tr>
              <a:tr h="0">
                <a:tc>
                  <a:txBody>
                    <a:bodyPr/>
                    <a:lstStyle/>
                    <a:p>
                      <a:r>
                        <a:rPr lang="en-US" dirty="0" err="1">
                          <a:hlinkClick r:id="rId15"/>
                        </a:rPr>
                        <a:t>Pseudotsuga</a:t>
                      </a:r>
                      <a:r>
                        <a:rPr lang="en-US" dirty="0">
                          <a:hlinkClick r:id="rId15"/>
                        </a:rPr>
                        <a:t> </a:t>
                      </a:r>
                      <a:r>
                        <a:rPr lang="en-US" dirty="0" err="1">
                          <a:hlinkClick r:id="rId15"/>
                        </a:rPr>
                        <a:t>menziesii</a:t>
                      </a:r>
                      <a:r>
                        <a:rPr lang="en-US" dirty="0">
                          <a:hlinkClick r:id="rId15"/>
                        </a:rPr>
                        <a:t> var. </a:t>
                      </a:r>
                      <a:r>
                        <a:rPr lang="en-US" dirty="0" err="1">
                          <a:hlinkClick r:id="rId15"/>
                        </a:rPr>
                        <a:t>glauca</a:t>
                      </a:r>
                      <a:r>
                        <a:rPr lang="en-US" dirty="0">
                          <a:hlinkClick r:id="rId15"/>
                        </a:rPr>
                        <a:t> (Douglas Fir)</a:t>
                      </a:r>
                      <a:endParaRPr lang="en-US" dirty="0"/>
                    </a:p>
                  </a:txBody>
                  <a:tcPr anchor="ctr">
                    <a:lnL>
                      <a:noFill/>
                    </a:lnL>
                    <a:lnR>
                      <a:noFill/>
                    </a:lnR>
                    <a:lnT>
                      <a:noFill/>
                    </a:lnT>
                    <a:lnB>
                      <a:noFill/>
                    </a:lnB>
                  </a:tcPr>
                </a:tc>
                <a:extLst>
                  <a:ext uri="{0D108BD9-81ED-4DB2-BD59-A6C34878D82A}">
                    <a16:rowId xmlns:a16="http://schemas.microsoft.com/office/drawing/2014/main" val="10011"/>
                  </a:ext>
                </a:extLst>
              </a:tr>
            </a:tbl>
          </a:graphicData>
        </a:graphic>
      </p:graphicFrame>
      <p:sp>
        <p:nvSpPr>
          <p:cNvPr id="5" name="Rectangle 1">
            <a:hlinkClick r:id="rId15"/>
          </p:cNvPr>
          <p:cNvSpPr>
            <a:spLocks noChangeArrowheads="1"/>
          </p:cNvSpPr>
          <p:nvPr/>
        </p:nvSpPr>
        <p:spPr bwMode="auto">
          <a:xfrm>
            <a:off x="457200" y="1668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Recorded Sound">
            <a:hlinkClick r:id="" action="ppaction://media"/>
            <a:extLst>
              <a:ext uri="{FF2B5EF4-FFF2-40B4-BE49-F238E27FC236}">
                <a16:creationId xmlns:a16="http://schemas.microsoft.com/office/drawing/2014/main" id="{B8AFD8D0-FD5B-4ED0-BAD4-F3EA056ED8F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796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
            <a:ext cx="4762500" cy="641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3048000"/>
            <a:ext cx="1752600" cy="2031325"/>
          </a:xfrm>
          <a:prstGeom prst="rect">
            <a:avLst/>
          </a:prstGeom>
          <a:noFill/>
        </p:spPr>
        <p:txBody>
          <a:bodyPr wrap="square" rtlCol="0">
            <a:spAutoFit/>
          </a:bodyPr>
          <a:lstStyle/>
          <a:p>
            <a:r>
              <a:rPr lang="en-US" dirty="0"/>
              <a:t>Fascicled needles;  cone scales with either conspicuous or inconspicuous bracts</a:t>
            </a:r>
          </a:p>
        </p:txBody>
      </p:sp>
      <p:sp>
        <p:nvSpPr>
          <p:cNvPr id="5" name="TextBox 4"/>
          <p:cNvSpPr txBox="1"/>
          <p:nvPr/>
        </p:nvSpPr>
        <p:spPr>
          <a:xfrm>
            <a:off x="6858000" y="3048000"/>
            <a:ext cx="1828800" cy="646331"/>
          </a:xfrm>
          <a:prstGeom prst="rect">
            <a:avLst/>
          </a:prstGeom>
          <a:noFill/>
        </p:spPr>
        <p:txBody>
          <a:bodyPr wrap="square" rtlCol="0">
            <a:spAutoFit/>
          </a:bodyPr>
          <a:lstStyle/>
          <a:p>
            <a:r>
              <a:rPr lang="en-US" dirty="0" err="1"/>
              <a:t>Picea</a:t>
            </a:r>
            <a:r>
              <a:rPr lang="en-US" dirty="0"/>
              <a:t> has solitary needles on pegs.</a:t>
            </a:r>
          </a:p>
        </p:txBody>
      </p:sp>
      <p:pic>
        <p:nvPicPr>
          <p:cNvPr id="6" name="Recorded Sound">
            <a:hlinkClick r:id="" action="ppaction://media"/>
            <a:extLst>
              <a:ext uri="{FF2B5EF4-FFF2-40B4-BE49-F238E27FC236}">
                <a16:creationId xmlns:a16="http://schemas.microsoft.com/office/drawing/2014/main" id="{B5060104-634B-4DFF-87CA-2DF76896C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4414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0"/>
            <a:ext cx="546735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3352800"/>
            <a:ext cx="1752600" cy="2031325"/>
          </a:xfrm>
          <a:prstGeom prst="rect">
            <a:avLst/>
          </a:prstGeom>
          <a:noFill/>
        </p:spPr>
        <p:txBody>
          <a:bodyPr wrap="square" rtlCol="0">
            <a:spAutoFit/>
          </a:bodyPr>
          <a:lstStyle/>
          <a:p>
            <a:r>
              <a:rPr lang="en-US" dirty="0" err="1"/>
              <a:t>Abies</a:t>
            </a:r>
            <a:r>
              <a:rPr lang="en-US" dirty="0"/>
              <a:t> has upright cones in top branches and needles that leave circular scars and not on pegs.</a:t>
            </a:r>
          </a:p>
        </p:txBody>
      </p:sp>
      <p:sp>
        <p:nvSpPr>
          <p:cNvPr id="5" name="TextBox 4"/>
          <p:cNvSpPr txBox="1"/>
          <p:nvPr/>
        </p:nvSpPr>
        <p:spPr>
          <a:xfrm>
            <a:off x="7305675" y="3962400"/>
            <a:ext cx="1304925" cy="2585323"/>
          </a:xfrm>
          <a:prstGeom prst="rect">
            <a:avLst/>
          </a:prstGeom>
          <a:noFill/>
        </p:spPr>
        <p:txBody>
          <a:bodyPr wrap="square" rtlCol="0">
            <a:spAutoFit/>
          </a:bodyPr>
          <a:lstStyle/>
          <a:p>
            <a:r>
              <a:rPr lang="en-US" dirty="0"/>
              <a:t>Twisted petiole gives impression that needles enter at 45 degree angle.</a:t>
            </a:r>
          </a:p>
        </p:txBody>
      </p:sp>
      <p:cxnSp>
        <p:nvCxnSpPr>
          <p:cNvPr id="7" name="Straight Arrow Connector 6"/>
          <p:cNvCxnSpPr/>
          <p:nvPr/>
        </p:nvCxnSpPr>
        <p:spPr>
          <a:xfrm flipH="1" flipV="1">
            <a:off x="6858000" y="38100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6FB6B01C-52B6-4CA6-8357-9558B6F16B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010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Pseudotsuga</a:t>
            </a:r>
            <a:r>
              <a:rPr lang="en-US" dirty="0"/>
              <a:t> </a:t>
            </a:r>
            <a:r>
              <a:rPr lang="en-US" dirty="0" err="1"/>
              <a:t>menziesii</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sp>
        <p:nvSpPr>
          <p:cNvPr id="3" name="TextBox 2"/>
          <p:cNvSpPr txBox="1"/>
          <p:nvPr/>
        </p:nvSpPr>
        <p:spPr>
          <a:xfrm>
            <a:off x="7696200" y="2286000"/>
            <a:ext cx="1219200" cy="1754326"/>
          </a:xfrm>
          <a:prstGeom prst="rect">
            <a:avLst/>
          </a:prstGeom>
          <a:noFill/>
        </p:spPr>
        <p:txBody>
          <a:bodyPr wrap="square" rtlCol="0">
            <a:spAutoFit/>
          </a:bodyPr>
          <a:lstStyle/>
          <a:p>
            <a:r>
              <a:rPr lang="en-US" dirty="0"/>
              <a:t>Note long, three pointed bracts below the scales.</a:t>
            </a:r>
          </a:p>
        </p:txBody>
      </p:sp>
      <p:cxnSp>
        <p:nvCxnSpPr>
          <p:cNvPr id="6" name="Straight Arrow Connector 5"/>
          <p:cNvCxnSpPr>
            <a:stCxn id="3" idx="1"/>
          </p:cNvCxnSpPr>
          <p:nvPr/>
        </p:nvCxnSpPr>
        <p:spPr>
          <a:xfrm flipH="1">
            <a:off x="6172200" y="3163163"/>
            <a:ext cx="1524000" cy="1027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5135DCDD-FCDB-4564-859E-C663E84BE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306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Pseudotsuga</a:t>
            </a:r>
            <a:r>
              <a:rPr lang="en-US" dirty="0"/>
              <a:t> </a:t>
            </a:r>
            <a:r>
              <a:rPr lang="en-US" dirty="0" err="1"/>
              <a:t>menziesii</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6201" y="1600200"/>
            <a:ext cx="6791597" cy="4525963"/>
          </a:xfrm>
        </p:spPr>
      </p:pic>
      <p:sp>
        <p:nvSpPr>
          <p:cNvPr id="3" name="TextBox 2"/>
          <p:cNvSpPr txBox="1"/>
          <p:nvPr/>
        </p:nvSpPr>
        <p:spPr>
          <a:xfrm>
            <a:off x="8001000" y="3124200"/>
            <a:ext cx="1143000" cy="1477328"/>
          </a:xfrm>
          <a:prstGeom prst="rect">
            <a:avLst/>
          </a:prstGeom>
          <a:noFill/>
        </p:spPr>
        <p:txBody>
          <a:bodyPr wrap="square" rtlCol="0">
            <a:spAutoFit/>
          </a:bodyPr>
          <a:lstStyle/>
          <a:p>
            <a:r>
              <a:rPr lang="en-US" dirty="0"/>
              <a:t>Bracts in </a:t>
            </a:r>
            <a:r>
              <a:rPr lang="en-US" dirty="0" err="1"/>
              <a:t>Pinaceae</a:t>
            </a:r>
            <a:r>
              <a:rPr lang="en-US" dirty="0"/>
              <a:t> are free from the scale</a:t>
            </a:r>
          </a:p>
        </p:txBody>
      </p:sp>
      <p:pic>
        <p:nvPicPr>
          <p:cNvPr id="5" name="Recorded Sound">
            <a:hlinkClick r:id="" action="ppaction://media"/>
            <a:extLst>
              <a:ext uri="{FF2B5EF4-FFF2-40B4-BE49-F238E27FC236}">
                <a16:creationId xmlns:a16="http://schemas.microsoft.com/office/drawing/2014/main" id="{738C0C29-4467-4782-A1CB-C30A699B49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314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Pseudotsuga</a:t>
            </a:r>
            <a:r>
              <a:rPr lang="en-US" dirty="0"/>
              <a:t> </a:t>
            </a:r>
            <a:r>
              <a:rPr lang="en-US" dirty="0" err="1"/>
              <a:t>menziesii</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95990" y="1600200"/>
            <a:ext cx="6752019" cy="4525963"/>
          </a:xfrm>
        </p:spPr>
      </p:pic>
      <p:sp>
        <p:nvSpPr>
          <p:cNvPr id="3" name="TextBox 2"/>
          <p:cNvSpPr txBox="1"/>
          <p:nvPr/>
        </p:nvSpPr>
        <p:spPr>
          <a:xfrm>
            <a:off x="8001000" y="3733800"/>
            <a:ext cx="1143000" cy="1477328"/>
          </a:xfrm>
          <a:prstGeom prst="rect">
            <a:avLst/>
          </a:prstGeom>
          <a:noFill/>
        </p:spPr>
        <p:txBody>
          <a:bodyPr wrap="square" rtlCol="0">
            <a:spAutoFit/>
          </a:bodyPr>
          <a:lstStyle/>
          <a:p>
            <a:r>
              <a:rPr lang="en-US" dirty="0"/>
              <a:t>The wing is derived from the cone scale.</a:t>
            </a:r>
          </a:p>
        </p:txBody>
      </p:sp>
      <p:pic>
        <p:nvPicPr>
          <p:cNvPr id="5" name="Recorded Sound">
            <a:hlinkClick r:id="" action="ppaction://media"/>
            <a:extLst>
              <a:ext uri="{FF2B5EF4-FFF2-40B4-BE49-F238E27FC236}">
                <a16:creationId xmlns:a16="http://schemas.microsoft.com/office/drawing/2014/main" id="{DC6F339B-2A01-4248-8D6E-C22B9583B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155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Pinus</a:t>
            </a:r>
            <a:r>
              <a:rPr lang="en-US" dirty="0"/>
              <a:t> </a:t>
            </a:r>
            <a:r>
              <a:rPr lang="en-US" dirty="0" err="1"/>
              <a:t>edulis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0" y="2209800"/>
            <a:ext cx="1447800" cy="381000"/>
          </a:xfrm>
          <a:prstGeom prst="rect">
            <a:avLst/>
          </a:prstGeom>
          <a:noFill/>
        </p:spPr>
        <p:txBody>
          <a:bodyPr wrap="square" rtlCol="0">
            <a:spAutoFit/>
          </a:bodyPr>
          <a:lstStyle/>
          <a:p>
            <a:r>
              <a:rPr lang="en-US" dirty="0"/>
              <a:t>Male cones</a:t>
            </a:r>
          </a:p>
        </p:txBody>
      </p:sp>
      <p:sp>
        <p:nvSpPr>
          <p:cNvPr id="6" name="TextBox 5"/>
          <p:cNvSpPr txBox="1"/>
          <p:nvPr/>
        </p:nvSpPr>
        <p:spPr>
          <a:xfrm>
            <a:off x="7772400" y="4724400"/>
            <a:ext cx="1219200" cy="646331"/>
          </a:xfrm>
          <a:prstGeom prst="rect">
            <a:avLst/>
          </a:prstGeom>
          <a:noFill/>
        </p:spPr>
        <p:txBody>
          <a:bodyPr wrap="square" rtlCol="0">
            <a:spAutoFit/>
          </a:bodyPr>
          <a:lstStyle/>
          <a:p>
            <a:r>
              <a:rPr lang="en-US" dirty="0"/>
              <a:t>Female cone</a:t>
            </a:r>
          </a:p>
        </p:txBody>
      </p:sp>
      <p:sp>
        <p:nvSpPr>
          <p:cNvPr id="7" name="Right Arrow 6"/>
          <p:cNvSpPr/>
          <p:nvPr/>
        </p:nvSpPr>
        <p:spPr>
          <a:xfrm>
            <a:off x="1371600" y="2400300"/>
            <a:ext cx="144780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6019800" y="4267200"/>
            <a:ext cx="1752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33600" y="6257608"/>
            <a:ext cx="5105400" cy="369332"/>
          </a:xfrm>
          <a:prstGeom prst="rect">
            <a:avLst/>
          </a:prstGeom>
          <a:noFill/>
        </p:spPr>
        <p:txBody>
          <a:bodyPr wrap="square" rtlCol="0">
            <a:spAutoFit/>
          </a:bodyPr>
          <a:lstStyle/>
          <a:p>
            <a:r>
              <a:rPr lang="en-US" dirty="0"/>
              <a:t>Pinaceae have both types of cones on same plant</a:t>
            </a:r>
          </a:p>
        </p:txBody>
      </p:sp>
      <p:pic>
        <p:nvPicPr>
          <p:cNvPr id="3" name="Recorded Sound">
            <a:hlinkClick r:id="" action="ppaction://media"/>
            <a:extLst>
              <a:ext uri="{FF2B5EF4-FFF2-40B4-BE49-F238E27FC236}">
                <a16:creationId xmlns:a16="http://schemas.microsoft.com/office/drawing/2014/main" id="{66E7C10D-DF35-4BB0-AEB3-6BA1A161D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547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Pinus</a:t>
            </a:r>
            <a:r>
              <a:rPr lang="en-US" dirty="0"/>
              <a:t> </a:t>
            </a:r>
            <a:r>
              <a:rPr lang="en-US" dirty="0" err="1"/>
              <a:t>edulis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304800" y="1295400"/>
            <a:ext cx="2895600" cy="369332"/>
          </a:xfrm>
          <a:prstGeom prst="rect">
            <a:avLst/>
          </a:prstGeom>
          <a:noFill/>
        </p:spPr>
        <p:txBody>
          <a:bodyPr wrap="square" rtlCol="0">
            <a:spAutoFit/>
          </a:bodyPr>
          <a:lstStyle/>
          <a:p>
            <a:r>
              <a:rPr lang="en-US" dirty="0"/>
              <a:t>2 ovules per cone scale</a:t>
            </a:r>
          </a:p>
        </p:txBody>
      </p:sp>
      <p:sp>
        <p:nvSpPr>
          <p:cNvPr id="6" name="Right Arrow 5"/>
          <p:cNvSpPr/>
          <p:nvPr/>
        </p:nvSpPr>
        <p:spPr>
          <a:xfrm rot="3322193">
            <a:off x="1584971" y="2060692"/>
            <a:ext cx="149376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76600" y="6324600"/>
            <a:ext cx="4038600" cy="369332"/>
          </a:xfrm>
          <a:prstGeom prst="rect">
            <a:avLst/>
          </a:prstGeom>
          <a:noFill/>
        </p:spPr>
        <p:txBody>
          <a:bodyPr wrap="square" rtlCol="0">
            <a:spAutoFit/>
          </a:bodyPr>
          <a:lstStyle/>
          <a:p>
            <a:r>
              <a:rPr lang="en-US" dirty="0"/>
              <a:t>No wings on </a:t>
            </a:r>
            <a:r>
              <a:rPr lang="en-US" dirty="0" err="1"/>
              <a:t>Pinus</a:t>
            </a:r>
            <a:r>
              <a:rPr lang="en-US" dirty="0"/>
              <a:t> </a:t>
            </a:r>
            <a:r>
              <a:rPr lang="en-US" dirty="0" err="1"/>
              <a:t>edulis</a:t>
            </a:r>
            <a:r>
              <a:rPr lang="en-US" dirty="0"/>
              <a:t> seeds</a:t>
            </a:r>
          </a:p>
        </p:txBody>
      </p:sp>
      <p:pic>
        <p:nvPicPr>
          <p:cNvPr id="3" name="Recorded Sound">
            <a:hlinkClick r:id="" action="ppaction://media"/>
            <a:extLst>
              <a:ext uri="{FF2B5EF4-FFF2-40B4-BE49-F238E27FC236}">
                <a16:creationId xmlns:a16="http://schemas.microsoft.com/office/drawing/2014/main" id="{39E6D473-5D45-48B0-BE7B-6F05A383A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380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Acrogymnosperms</a:t>
            </a:r>
            <a:endParaRPr lang="en-US" dirty="0"/>
          </a:p>
        </p:txBody>
      </p:sp>
      <p:sp>
        <p:nvSpPr>
          <p:cNvPr id="3" name="Content Placeholder 2"/>
          <p:cNvSpPr>
            <a:spLocks noGrp="1"/>
          </p:cNvSpPr>
          <p:nvPr>
            <p:ph idx="1"/>
          </p:nvPr>
        </p:nvSpPr>
        <p:spPr/>
        <p:txBody>
          <a:bodyPr/>
          <a:lstStyle/>
          <a:p>
            <a:r>
              <a:rPr lang="en-US" dirty="0"/>
              <a:t>Slow to reproduce– up to year between pollination and fertilization</a:t>
            </a:r>
          </a:p>
          <a:p>
            <a:r>
              <a:rPr lang="en-US" dirty="0"/>
              <a:t>Seed maturation takes up to 3 years</a:t>
            </a:r>
          </a:p>
          <a:p>
            <a:r>
              <a:rPr lang="en-US" dirty="0"/>
              <a:t>Except for </a:t>
            </a:r>
            <a:r>
              <a:rPr lang="en-US" dirty="0" err="1"/>
              <a:t>Gnetales</a:t>
            </a:r>
            <a:r>
              <a:rPr lang="en-US" dirty="0"/>
              <a:t>, only </a:t>
            </a:r>
            <a:r>
              <a:rPr lang="en-US" dirty="0" err="1"/>
              <a:t>tracheids</a:t>
            </a:r>
            <a:r>
              <a:rPr lang="en-US" dirty="0"/>
              <a:t> in xylem </a:t>
            </a:r>
          </a:p>
          <a:p>
            <a:r>
              <a:rPr lang="en-US" dirty="0"/>
              <a:t>Mostly wind pollinated</a:t>
            </a:r>
          </a:p>
          <a:p>
            <a:r>
              <a:rPr lang="en-US"/>
              <a:t>All are woody</a:t>
            </a:r>
            <a:endParaRPr lang="en-US" dirty="0"/>
          </a:p>
          <a:p>
            <a:endParaRPr lang="en-US" dirty="0"/>
          </a:p>
        </p:txBody>
      </p:sp>
      <p:pic>
        <p:nvPicPr>
          <p:cNvPr id="4" name="Recorded Sound">
            <a:hlinkClick r:id="" action="ppaction://media"/>
            <a:extLst>
              <a:ext uri="{FF2B5EF4-FFF2-40B4-BE49-F238E27FC236}">
                <a16:creationId xmlns:a16="http://schemas.microsoft.com/office/drawing/2014/main" id="{5A497F05-407B-4BA8-89BE-0FD00DB994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3219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Abies</a:t>
            </a:r>
            <a:r>
              <a:rPr lang="en-US" dirty="0"/>
              <a:t> </a:t>
            </a:r>
            <a:r>
              <a:rPr lang="en-US" dirty="0" err="1"/>
              <a:t>concolor</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2514600" y="6324600"/>
            <a:ext cx="4648200" cy="381000"/>
          </a:xfrm>
          <a:prstGeom prst="rect">
            <a:avLst/>
          </a:prstGeom>
          <a:noFill/>
        </p:spPr>
        <p:txBody>
          <a:bodyPr wrap="square" rtlCol="0">
            <a:spAutoFit/>
          </a:bodyPr>
          <a:lstStyle/>
          <a:p>
            <a:r>
              <a:rPr lang="en-US" dirty="0" err="1"/>
              <a:t>Abies</a:t>
            </a:r>
            <a:r>
              <a:rPr lang="en-US" dirty="0"/>
              <a:t>= round scars, not pegs as in </a:t>
            </a:r>
            <a:r>
              <a:rPr lang="en-US" dirty="0" err="1"/>
              <a:t>Picea</a:t>
            </a:r>
            <a:endParaRPr lang="en-US" dirty="0"/>
          </a:p>
        </p:txBody>
      </p:sp>
      <p:pic>
        <p:nvPicPr>
          <p:cNvPr id="3" name="Recorded Sound">
            <a:hlinkClick r:id="" action="ppaction://media"/>
            <a:extLst>
              <a:ext uri="{FF2B5EF4-FFF2-40B4-BE49-F238E27FC236}">
                <a16:creationId xmlns:a16="http://schemas.microsoft.com/office/drawing/2014/main" id="{0C9877E3-B712-4C92-BF8C-C2529C755F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5129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Abies</a:t>
            </a:r>
            <a:r>
              <a:rPr lang="en-US" dirty="0"/>
              <a:t> </a:t>
            </a:r>
            <a:r>
              <a:rPr lang="en-US" dirty="0" err="1"/>
              <a:t>concolor</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76201" y="1600200"/>
            <a:ext cx="6791597" cy="4525963"/>
          </a:xfrm>
        </p:spPr>
      </p:pic>
      <p:sp>
        <p:nvSpPr>
          <p:cNvPr id="5" name="TextBox 4"/>
          <p:cNvSpPr txBox="1"/>
          <p:nvPr/>
        </p:nvSpPr>
        <p:spPr>
          <a:xfrm>
            <a:off x="1905000" y="6400800"/>
            <a:ext cx="4953000" cy="369332"/>
          </a:xfrm>
          <a:prstGeom prst="rect">
            <a:avLst/>
          </a:prstGeom>
          <a:noFill/>
        </p:spPr>
        <p:txBody>
          <a:bodyPr wrap="square" rtlCol="0">
            <a:spAutoFit/>
          </a:bodyPr>
          <a:lstStyle/>
          <a:p>
            <a:r>
              <a:rPr lang="en-US" dirty="0"/>
              <a:t>2 ovules per scale, and wings derived from scale</a:t>
            </a:r>
          </a:p>
        </p:txBody>
      </p:sp>
      <p:pic>
        <p:nvPicPr>
          <p:cNvPr id="3" name="Recorded Sound">
            <a:hlinkClick r:id="" action="ppaction://media"/>
            <a:extLst>
              <a:ext uri="{FF2B5EF4-FFF2-40B4-BE49-F238E27FC236}">
                <a16:creationId xmlns:a16="http://schemas.microsoft.com/office/drawing/2014/main" id="{D344604B-D355-43B5-A245-8F58B0968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864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Picea</a:t>
            </a:r>
            <a:r>
              <a:rPr lang="en-US" dirty="0"/>
              <a:t> </a:t>
            </a:r>
            <a:r>
              <a:rPr lang="en-US" dirty="0" err="1"/>
              <a:t>pungens</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74764" y="1600200"/>
            <a:ext cx="3394472" cy="4525963"/>
          </a:xfrm>
        </p:spPr>
      </p:pic>
      <p:sp>
        <p:nvSpPr>
          <p:cNvPr id="5" name="TextBox 4"/>
          <p:cNvSpPr txBox="1"/>
          <p:nvPr/>
        </p:nvSpPr>
        <p:spPr>
          <a:xfrm rot="10800000" flipH="1" flipV="1">
            <a:off x="6585531" y="4788932"/>
            <a:ext cx="2375589" cy="369332"/>
          </a:xfrm>
          <a:prstGeom prst="rect">
            <a:avLst/>
          </a:prstGeom>
          <a:noFill/>
        </p:spPr>
        <p:txBody>
          <a:bodyPr wrap="square" rtlCol="0">
            <a:spAutoFit/>
          </a:bodyPr>
          <a:lstStyle/>
          <a:p>
            <a:r>
              <a:rPr lang="en-US" dirty="0"/>
              <a:t>Elongate shape</a:t>
            </a:r>
          </a:p>
        </p:txBody>
      </p:sp>
      <p:pic>
        <p:nvPicPr>
          <p:cNvPr id="3" name="Recorded Sound">
            <a:hlinkClick r:id="" action="ppaction://media"/>
            <a:extLst>
              <a:ext uri="{FF2B5EF4-FFF2-40B4-BE49-F238E27FC236}">
                <a16:creationId xmlns:a16="http://schemas.microsoft.com/office/drawing/2014/main" id="{D6D90353-D3D4-4285-BA42-751DD5AED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375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Picea</a:t>
            </a:r>
            <a:r>
              <a:rPr lang="en-US" dirty="0"/>
              <a:t> </a:t>
            </a:r>
            <a:r>
              <a:rPr lang="en-US" dirty="0" err="1"/>
              <a:t>pungens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7010400" y="838200"/>
            <a:ext cx="1752600" cy="369332"/>
          </a:xfrm>
          <a:prstGeom prst="rect">
            <a:avLst/>
          </a:prstGeom>
          <a:noFill/>
        </p:spPr>
        <p:txBody>
          <a:bodyPr wrap="square" rtlCol="0">
            <a:spAutoFit/>
          </a:bodyPr>
          <a:lstStyle/>
          <a:p>
            <a:r>
              <a:rPr lang="en-US" dirty="0"/>
              <a:t>Pegs/pedestals</a:t>
            </a:r>
          </a:p>
        </p:txBody>
      </p:sp>
      <p:sp>
        <p:nvSpPr>
          <p:cNvPr id="6" name="Oval 5"/>
          <p:cNvSpPr/>
          <p:nvPr/>
        </p:nvSpPr>
        <p:spPr>
          <a:xfrm>
            <a:off x="4495800" y="2667000"/>
            <a:ext cx="2133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7391500">
            <a:off x="5706828" y="1474228"/>
            <a:ext cx="1343814" cy="545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C80756E7-A741-42E9-86D5-153C262603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827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795963" cy="655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1DD84FFF-720A-437C-A90B-7A472BC2C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366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Cupressaceae</a:t>
            </a:r>
            <a:r>
              <a:rPr lang="en-US" dirty="0"/>
              <a:t> in the Gila</a:t>
            </a:r>
          </a:p>
        </p:txBody>
      </p:sp>
      <p:graphicFrame>
        <p:nvGraphicFramePr>
          <p:cNvPr id="4" name="Content Placeholder 3"/>
          <p:cNvGraphicFramePr>
            <a:graphicFrameLocks noGrp="1"/>
          </p:cNvGraphicFramePr>
          <p:nvPr>
            <p:ph idx="1"/>
          </p:nvPr>
        </p:nvGraphicFramePr>
        <p:xfrm>
          <a:off x="457200" y="2765901"/>
          <a:ext cx="8229600" cy="219456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US">
                          <a:hlinkClick r:id="rId4"/>
                        </a:rPr>
                        <a:t>Juniperus coahuilensis var. arizonica (Roseberry Juniper)</a:t>
                      </a:r>
                      <a:endParaRPr lang="en-US"/>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a:hlinkClick r:id="rId5"/>
                        </a:rPr>
                        <a:t>Juniperus communis var. depressa (Spreading Juniper)</a:t>
                      </a:r>
                      <a:endParaRPr lang="en-US"/>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a:hlinkClick r:id="rId6"/>
                        </a:rPr>
                        <a:t>Juniperus deppeana (Alligator Juniper)</a:t>
                      </a:r>
                      <a:endParaRPr lang="en-US"/>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a:hlinkClick r:id="rId7"/>
                        </a:rPr>
                        <a:t>Juniperus monosperma (One Seeded Juniper)</a:t>
                      </a:r>
                      <a:endParaRPr lang="en-US"/>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n-US">
                          <a:hlinkClick r:id="rId8"/>
                        </a:rPr>
                        <a:t>Juniperus osteosperma (Utah Juniper)</a:t>
                      </a:r>
                      <a:endParaRPr lang="en-US"/>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en-US" dirty="0" err="1">
                          <a:hlinkClick r:id="rId9"/>
                        </a:rPr>
                        <a:t>Juniperus</a:t>
                      </a:r>
                      <a:r>
                        <a:rPr lang="en-US" dirty="0">
                          <a:hlinkClick r:id="rId9"/>
                        </a:rPr>
                        <a:t> </a:t>
                      </a:r>
                      <a:r>
                        <a:rPr lang="en-US" dirty="0" err="1">
                          <a:hlinkClick r:id="rId9"/>
                        </a:rPr>
                        <a:t>scopulorum</a:t>
                      </a:r>
                      <a:r>
                        <a:rPr lang="en-US" dirty="0">
                          <a:hlinkClick r:id="rId9"/>
                        </a:rPr>
                        <a:t> (Rocky Mountain Juniper)</a:t>
                      </a:r>
                      <a:endParaRPr lang="en-US" dirty="0"/>
                    </a:p>
                  </a:txBody>
                  <a:tcPr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5" name="Rectangle 1">
            <a:hlinkClick r:id="rId9"/>
          </p:cNvPr>
          <p:cNvSpPr>
            <a:spLocks noChangeArrowheads="1"/>
          </p:cNvSpPr>
          <p:nvPr/>
        </p:nvSpPr>
        <p:spPr bwMode="auto">
          <a:xfrm>
            <a:off x="457200" y="276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914400" y="1371600"/>
            <a:ext cx="7086600" cy="923330"/>
          </a:xfrm>
          <a:prstGeom prst="rect">
            <a:avLst/>
          </a:prstGeom>
          <a:noFill/>
        </p:spPr>
        <p:txBody>
          <a:bodyPr wrap="square" rtlCol="0">
            <a:spAutoFit/>
          </a:bodyPr>
          <a:lstStyle/>
          <a:p>
            <a:r>
              <a:rPr lang="en-US" dirty="0"/>
              <a:t>Many species (but not all) of </a:t>
            </a:r>
            <a:r>
              <a:rPr lang="en-US" dirty="0" err="1"/>
              <a:t>Juniperus</a:t>
            </a:r>
            <a:r>
              <a:rPr lang="en-US" dirty="0"/>
              <a:t> are dioecious, remainder of the Cupressaceae are monoecious.  Hard to remember since our common </a:t>
            </a:r>
            <a:r>
              <a:rPr lang="en-US" dirty="0" err="1"/>
              <a:t>Juniperus</a:t>
            </a:r>
            <a:r>
              <a:rPr lang="en-US" dirty="0"/>
              <a:t> are the dioecious </a:t>
            </a:r>
            <a:r>
              <a:rPr lang="en-US" dirty="0" err="1"/>
              <a:t>Juniperus</a:t>
            </a:r>
            <a:r>
              <a:rPr lang="en-US" dirty="0"/>
              <a:t> species.</a:t>
            </a:r>
          </a:p>
        </p:txBody>
      </p:sp>
      <p:pic>
        <p:nvPicPr>
          <p:cNvPr id="6" name="Recorded Sound">
            <a:hlinkClick r:id="" action="ppaction://media"/>
            <a:extLst>
              <a:ext uri="{FF2B5EF4-FFF2-40B4-BE49-F238E27FC236}">
                <a16:creationId xmlns:a16="http://schemas.microsoft.com/office/drawing/2014/main" id="{96B49BAA-1674-459A-A8B1-CE001D74C7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670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Juniperus</a:t>
            </a:r>
            <a:r>
              <a:rPr lang="en-US" dirty="0"/>
              <a:t> </a:t>
            </a:r>
            <a:r>
              <a:rPr lang="en-US" dirty="0" err="1"/>
              <a:t>deppeana</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1600" y="1752600"/>
            <a:ext cx="6472645" cy="4313411"/>
          </a:xfrm>
        </p:spPr>
      </p:pic>
      <p:sp>
        <p:nvSpPr>
          <p:cNvPr id="5" name="TextBox 4"/>
          <p:cNvSpPr txBox="1"/>
          <p:nvPr/>
        </p:nvSpPr>
        <p:spPr>
          <a:xfrm>
            <a:off x="4572000" y="6400800"/>
            <a:ext cx="3733800" cy="369332"/>
          </a:xfrm>
          <a:prstGeom prst="rect">
            <a:avLst/>
          </a:prstGeom>
          <a:noFill/>
        </p:spPr>
        <p:txBody>
          <a:bodyPr wrap="square" rtlCol="0">
            <a:spAutoFit/>
          </a:bodyPr>
          <a:lstStyle/>
          <a:p>
            <a:r>
              <a:rPr lang="en-US" dirty="0"/>
              <a:t>Pollen cone with pollen sacs</a:t>
            </a:r>
          </a:p>
        </p:txBody>
      </p:sp>
      <p:pic>
        <p:nvPicPr>
          <p:cNvPr id="3" name="Recorded Sound">
            <a:hlinkClick r:id="" action="ppaction://media"/>
            <a:extLst>
              <a:ext uri="{FF2B5EF4-FFF2-40B4-BE49-F238E27FC236}">
                <a16:creationId xmlns:a16="http://schemas.microsoft.com/office/drawing/2014/main" id="{73090BB0-1F7C-40F0-898D-014914C95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251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Juniperus</a:t>
            </a:r>
            <a:r>
              <a:rPr lang="en-US" dirty="0"/>
              <a:t> </a:t>
            </a:r>
            <a:r>
              <a:rPr lang="en-US" dirty="0" err="1"/>
              <a:t>deppeana</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8400" y="1219358"/>
            <a:ext cx="4211836" cy="5615782"/>
          </a:xfrm>
        </p:spPr>
      </p:pic>
      <p:sp>
        <p:nvSpPr>
          <p:cNvPr id="5" name="TextBox 4"/>
          <p:cNvSpPr txBox="1"/>
          <p:nvPr/>
        </p:nvSpPr>
        <p:spPr>
          <a:xfrm>
            <a:off x="6781800" y="4572000"/>
            <a:ext cx="2286000" cy="369332"/>
          </a:xfrm>
          <a:prstGeom prst="rect">
            <a:avLst/>
          </a:prstGeom>
          <a:noFill/>
        </p:spPr>
        <p:txBody>
          <a:bodyPr wrap="square" rtlCol="0">
            <a:spAutoFit/>
          </a:bodyPr>
          <a:lstStyle/>
          <a:p>
            <a:r>
              <a:rPr lang="en-US" dirty="0"/>
              <a:t>Ovulate cones</a:t>
            </a:r>
          </a:p>
        </p:txBody>
      </p:sp>
      <p:pic>
        <p:nvPicPr>
          <p:cNvPr id="3" name="Recorded Sound">
            <a:hlinkClick r:id="" action="ppaction://media"/>
            <a:extLst>
              <a:ext uri="{FF2B5EF4-FFF2-40B4-BE49-F238E27FC236}">
                <a16:creationId xmlns:a16="http://schemas.microsoft.com/office/drawing/2014/main" id="{4F0DEC98-FA88-4BAE-BF0F-0716789F2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078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5232275" cy="686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4267200"/>
            <a:ext cx="1981200" cy="1200329"/>
          </a:xfrm>
          <a:prstGeom prst="rect">
            <a:avLst/>
          </a:prstGeom>
          <a:noFill/>
        </p:spPr>
        <p:txBody>
          <a:bodyPr wrap="square" rtlCol="0">
            <a:spAutoFit/>
          </a:bodyPr>
          <a:lstStyle/>
          <a:p>
            <a:r>
              <a:rPr lang="en-US" dirty="0"/>
              <a:t>From the UNM Lab Manual by Jane </a:t>
            </a:r>
            <a:r>
              <a:rPr lang="en-US" dirty="0" err="1"/>
              <a:t>Mygatt</a:t>
            </a:r>
            <a:r>
              <a:rPr lang="en-US" dirty="0"/>
              <a:t> &amp; Juliana Medeiros</a:t>
            </a:r>
          </a:p>
        </p:txBody>
      </p:sp>
      <p:pic>
        <p:nvPicPr>
          <p:cNvPr id="5" name="Recorded Sound">
            <a:hlinkClick r:id="" action="ppaction://media"/>
            <a:extLst>
              <a:ext uri="{FF2B5EF4-FFF2-40B4-BE49-F238E27FC236}">
                <a16:creationId xmlns:a16="http://schemas.microsoft.com/office/drawing/2014/main" id="{0B4F6D54-F54D-4DC6-A3AC-10E41D7D3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372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8600"/>
            <a:ext cx="6019800" cy="638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562600"/>
            <a:ext cx="2590800" cy="923330"/>
          </a:xfrm>
          <a:prstGeom prst="rect">
            <a:avLst/>
          </a:prstGeom>
          <a:noFill/>
        </p:spPr>
        <p:txBody>
          <a:bodyPr wrap="square" rtlCol="0">
            <a:spAutoFit/>
          </a:bodyPr>
          <a:lstStyle/>
          <a:p>
            <a:r>
              <a:rPr lang="en-US" dirty="0"/>
              <a:t>From the UNM Lab Manual by Jane </a:t>
            </a:r>
            <a:r>
              <a:rPr lang="en-US" dirty="0" err="1"/>
              <a:t>Mygatt</a:t>
            </a:r>
            <a:r>
              <a:rPr lang="en-US" dirty="0"/>
              <a:t> &amp; Juliana Medeiros</a:t>
            </a:r>
          </a:p>
        </p:txBody>
      </p:sp>
      <p:pic>
        <p:nvPicPr>
          <p:cNvPr id="3" name="Recorded Sound">
            <a:hlinkClick r:id="" action="ppaction://media"/>
            <a:extLst>
              <a:ext uri="{FF2B5EF4-FFF2-40B4-BE49-F238E27FC236}">
                <a16:creationId xmlns:a16="http://schemas.microsoft.com/office/drawing/2014/main" id="{B7648708-34D9-48F7-BF70-1E4F2217C2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6923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Cycads</a:t>
            </a:r>
          </a:p>
        </p:txBody>
      </p:sp>
      <p:sp>
        <p:nvSpPr>
          <p:cNvPr id="3" name="Content Placeholder 2"/>
          <p:cNvSpPr>
            <a:spLocks noGrp="1"/>
          </p:cNvSpPr>
          <p:nvPr>
            <p:ph idx="1"/>
          </p:nvPr>
        </p:nvSpPr>
        <p:spPr/>
        <p:txBody>
          <a:bodyPr/>
          <a:lstStyle/>
          <a:p>
            <a:r>
              <a:rPr lang="en-US" dirty="0"/>
              <a:t>An ancient group with primitive features, mostly southern hemisphere and endangered.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797" y="2667000"/>
            <a:ext cx="2947988"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Russ\Desktop\Plant Tax 2011 WNMU\Judd2e IRL\Figures\Chapter 08\highres\PS3e-Fig-08-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162" y="2667000"/>
            <a:ext cx="5484082" cy="4120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95800" y="3124200"/>
            <a:ext cx="1143000" cy="307777"/>
          </a:xfrm>
          <a:prstGeom prst="rect">
            <a:avLst/>
          </a:prstGeom>
          <a:noFill/>
        </p:spPr>
        <p:txBody>
          <a:bodyPr wrap="square" rtlCol="0">
            <a:spAutoFit/>
          </a:bodyPr>
          <a:lstStyle/>
          <a:p>
            <a:r>
              <a:rPr lang="en-US" sz="1400" dirty="0"/>
              <a:t>Male cones</a:t>
            </a:r>
          </a:p>
        </p:txBody>
      </p:sp>
      <p:cxnSp>
        <p:nvCxnSpPr>
          <p:cNvPr id="7" name="Straight Arrow Connector 6"/>
          <p:cNvCxnSpPr>
            <a:cxnSpLocks/>
          </p:cNvCxnSpPr>
          <p:nvPr/>
        </p:nvCxnSpPr>
        <p:spPr>
          <a:xfrm>
            <a:off x="5334000" y="3505200"/>
            <a:ext cx="1377791"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5334000" y="3505200"/>
            <a:ext cx="688895"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7AD97886-CC81-4BF1-B5E6-9F3AB844F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0617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Cycad at Kirstenbosch Botanical Garden (male cones)</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77528" y="1600200"/>
            <a:ext cx="6788944" cy="4525963"/>
          </a:xfrm>
        </p:spPr>
      </p:pic>
      <p:pic>
        <p:nvPicPr>
          <p:cNvPr id="3" name="Recorded Sound">
            <a:hlinkClick r:id="" action="ppaction://media"/>
            <a:extLst>
              <a:ext uri="{FF2B5EF4-FFF2-40B4-BE49-F238E27FC236}">
                <a16:creationId xmlns:a16="http://schemas.microsoft.com/office/drawing/2014/main" id="{6826101C-6657-4DC1-A68E-3A1DB6B2F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3807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Ginkgoales</a:t>
            </a:r>
            <a:endParaRPr lang="en-US" dirty="0"/>
          </a:p>
        </p:txBody>
      </p:sp>
      <p:sp>
        <p:nvSpPr>
          <p:cNvPr id="3" name="Content Placeholder 2"/>
          <p:cNvSpPr>
            <a:spLocks noGrp="1"/>
          </p:cNvSpPr>
          <p:nvPr>
            <p:ph idx="1"/>
          </p:nvPr>
        </p:nvSpPr>
        <p:spPr/>
        <p:txBody>
          <a:bodyPr/>
          <a:lstStyle/>
          <a:p>
            <a:r>
              <a:rPr lang="en-US" sz="2000" dirty="0"/>
              <a:t>One member survives:  </a:t>
            </a:r>
            <a:r>
              <a:rPr lang="en-US" sz="2000" i="1" dirty="0"/>
              <a:t>Ginkgo </a:t>
            </a:r>
            <a:r>
              <a:rPr lang="en-US" sz="2000" i="1" dirty="0" err="1"/>
              <a:t>biloba</a:t>
            </a:r>
            <a:r>
              <a:rPr lang="en-US" sz="2000" dirty="0"/>
              <a:t>, all the rest extinct.  They were widespread 120 MYBP.</a:t>
            </a:r>
          </a:p>
          <a:p>
            <a:r>
              <a:rPr lang="en-US" sz="2000" i="1" dirty="0"/>
              <a:t>Ginkgo </a:t>
            </a:r>
            <a:r>
              <a:rPr lang="en-US" sz="2000" i="1" dirty="0" err="1"/>
              <a:t>biloba</a:t>
            </a:r>
            <a:r>
              <a:rPr lang="en-US" sz="2000" i="1" dirty="0"/>
              <a:t> </a:t>
            </a:r>
            <a:r>
              <a:rPr lang="en-US" sz="2000" dirty="0"/>
              <a:t>is possibly extinct in the wild, but used as ornamental because it does well as a shade tree in urban environments!  One of the few plants with sex chromosomes.</a:t>
            </a:r>
          </a:p>
          <a:p>
            <a:endParaRPr lang="en-US" sz="2000" dirty="0"/>
          </a:p>
          <a:p>
            <a:endParaRPr lang="en-US" dirty="0"/>
          </a:p>
        </p:txBody>
      </p:sp>
      <p:pic>
        <p:nvPicPr>
          <p:cNvPr id="2050" name="Picture 2" descr="C:\Users\Russ\Desktop\Plant Tax 2011 WNMU\Judd2e IRL\Figures\Chapter 08\highres\PS3e-Fig-08-2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352800"/>
            <a:ext cx="4471688" cy="33604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18" y="362331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8B123970-AAF8-4380-B6D9-EE22A0F29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1957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6C9B-449C-4121-9149-04C96E5B9930}"/>
              </a:ext>
            </a:extLst>
          </p:cNvPr>
          <p:cNvSpPr>
            <a:spLocks noGrp="1"/>
          </p:cNvSpPr>
          <p:nvPr>
            <p:ph type="title"/>
          </p:nvPr>
        </p:nvSpPr>
        <p:spPr/>
        <p:txBody>
          <a:bodyPr/>
          <a:lstStyle/>
          <a:p>
            <a:r>
              <a:rPr lang="en-US" i="1" dirty="0"/>
              <a:t>Ginkgo biloba-- </a:t>
            </a:r>
            <a:r>
              <a:rPr lang="en-US" dirty="0"/>
              <a:t>dioecious</a:t>
            </a:r>
            <a:endParaRPr lang="en-US" i="1" dirty="0"/>
          </a:p>
        </p:txBody>
      </p:sp>
      <p:sp>
        <p:nvSpPr>
          <p:cNvPr id="3" name="Text Placeholder 2">
            <a:extLst>
              <a:ext uri="{FF2B5EF4-FFF2-40B4-BE49-F238E27FC236}">
                <a16:creationId xmlns:a16="http://schemas.microsoft.com/office/drawing/2014/main" id="{757B89DC-E5BF-4564-A351-21858AE0DA68}"/>
              </a:ext>
            </a:extLst>
          </p:cNvPr>
          <p:cNvSpPr>
            <a:spLocks noGrp="1"/>
          </p:cNvSpPr>
          <p:nvPr>
            <p:ph type="body" idx="1"/>
          </p:nvPr>
        </p:nvSpPr>
        <p:spPr/>
        <p:txBody>
          <a:bodyPr/>
          <a:lstStyle/>
          <a:p>
            <a:r>
              <a:rPr lang="en-US" dirty="0"/>
              <a:t>Ovulate plant</a:t>
            </a:r>
          </a:p>
        </p:txBody>
      </p:sp>
      <p:pic>
        <p:nvPicPr>
          <p:cNvPr id="7" name="Content Placeholder 6">
            <a:extLst>
              <a:ext uri="{FF2B5EF4-FFF2-40B4-BE49-F238E27FC236}">
                <a16:creationId xmlns:a16="http://schemas.microsoft.com/office/drawing/2014/main" id="{A5634233-DD56-45D9-AAE4-12ECDE279416}"/>
              </a:ext>
            </a:extLst>
          </p:cNvPr>
          <p:cNvPicPr>
            <a:picLocks noGrp="1" noChangeAspect="1"/>
          </p:cNvPicPr>
          <p:nvPr>
            <p:ph sz="half" idx="2"/>
          </p:nvPr>
        </p:nvPicPr>
        <p:blipFill>
          <a:blip r:embed="rId4"/>
          <a:stretch>
            <a:fillRect/>
          </a:stretch>
        </p:blipFill>
        <p:spPr>
          <a:xfrm>
            <a:off x="533241" y="2174875"/>
            <a:ext cx="3888106" cy="3951288"/>
          </a:xfrm>
          <a:prstGeom prst="rect">
            <a:avLst/>
          </a:prstGeom>
        </p:spPr>
      </p:pic>
      <p:sp>
        <p:nvSpPr>
          <p:cNvPr id="5" name="Text Placeholder 4">
            <a:extLst>
              <a:ext uri="{FF2B5EF4-FFF2-40B4-BE49-F238E27FC236}">
                <a16:creationId xmlns:a16="http://schemas.microsoft.com/office/drawing/2014/main" id="{1A950150-3E99-445E-A579-92411BD9FBAA}"/>
              </a:ext>
            </a:extLst>
          </p:cNvPr>
          <p:cNvSpPr>
            <a:spLocks noGrp="1"/>
          </p:cNvSpPr>
          <p:nvPr>
            <p:ph type="body" sz="quarter" idx="3"/>
          </p:nvPr>
        </p:nvSpPr>
        <p:spPr/>
        <p:txBody>
          <a:bodyPr/>
          <a:lstStyle/>
          <a:p>
            <a:r>
              <a:rPr lang="en-US" dirty="0"/>
              <a:t>Staminate plant</a:t>
            </a:r>
          </a:p>
        </p:txBody>
      </p:sp>
      <p:pic>
        <p:nvPicPr>
          <p:cNvPr id="8" name="Content Placeholder 7">
            <a:extLst>
              <a:ext uri="{FF2B5EF4-FFF2-40B4-BE49-F238E27FC236}">
                <a16:creationId xmlns:a16="http://schemas.microsoft.com/office/drawing/2014/main" id="{5DE86AF9-683C-4AE8-B347-844A2CE41500}"/>
              </a:ext>
            </a:extLst>
          </p:cNvPr>
          <p:cNvPicPr>
            <a:picLocks noGrp="1" noChangeAspect="1"/>
          </p:cNvPicPr>
          <p:nvPr>
            <p:ph sz="quarter" idx="4"/>
          </p:nvPr>
        </p:nvPicPr>
        <p:blipFill>
          <a:blip r:embed="rId5"/>
          <a:stretch>
            <a:fillRect/>
          </a:stretch>
        </p:blipFill>
        <p:spPr>
          <a:xfrm>
            <a:off x="4645025" y="2688744"/>
            <a:ext cx="4041775" cy="2923550"/>
          </a:xfrm>
          <a:prstGeom prst="rect">
            <a:avLst/>
          </a:prstGeom>
        </p:spPr>
      </p:pic>
      <p:pic>
        <p:nvPicPr>
          <p:cNvPr id="9" name="Recorded Sound">
            <a:hlinkClick r:id="" action="ppaction://media"/>
            <a:extLst>
              <a:ext uri="{FF2B5EF4-FFF2-40B4-BE49-F238E27FC236}">
                <a16:creationId xmlns:a16="http://schemas.microsoft.com/office/drawing/2014/main" id="{F4EAD6B3-6578-4E4A-BB6F-14FEEABCFD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503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80752" y="1600200"/>
            <a:ext cx="478249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200" dirty="0"/>
              <a:t>“Gymnosperms” are Polyphyletic, and a small part of the Spermatophytes (Seed Plants)</a:t>
            </a:r>
          </a:p>
        </p:txBody>
      </p:sp>
      <p:sp>
        <p:nvSpPr>
          <p:cNvPr id="3" name="Oval 2"/>
          <p:cNvSpPr/>
          <p:nvPr/>
        </p:nvSpPr>
        <p:spPr>
          <a:xfrm>
            <a:off x="6172200" y="1828800"/>
            <a:ext cx="9906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7010400" y="3788012"/>
            <a:ext cx="762000" cy="555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81800" y="4419600"/>
            <a:ext cx="2133600" cy="1200329"/>
          </a:xfrm>
          <a:prstGeom prst="rect">
            <a:avLst/>
          </a:prstGeom>
          <a:noFill/>
        </p:spPr>
        <p:txBody>
          <a:bodyPr wrap="square" rtlCol="0">
            <a:spAutoFit/>
          </a:bodyPr>
          <a:lstStyle/>
          <a:p>
            <a:r>
              <a:rPr lang="en-US" dirty="0"/>
              <a:t>By far more angiosperms than gymnosperms extant today.</a:t>
            </a:r>
          </a:p>
        </p:txBody>
      </p:sp>
      <p:sp>
        <p:nvSpPr>
          <p:cNvPr id="11" name="TextBox 10"/>
          <p:cNvSpPr txBox="1"/>
          <p:nvPr/>
        </p:nvSpPr>
        <p:spPr>
          <a:xfrm>
            <a:off x="76200" y="3848100"/>
            <a:ext cx="2590800" cy="1815882"/>
          </a:xfrm>
          <a:prstGeom prst="rect">
            <a:avLst/>
          </a:prstGeom>
          <a:noFill/>
        </p:spPr>
        <p:txBody>
          <a:bodyPr wrap="square" rtlCol="0">
            <a:spAutoFit/>
          </a:bodyPr>
          <a:lstStyle/>
          <a:p>
            <a:r>
              <a:rPr lang="en-US" sz="1600" dirty="0"/>
              <a:t>Conifers in the Gila includes both the </a:t>
            </a:r>
            <a:r>
              <a:rPr lang="en-US" sz="1600" dirty="0" err="1"/>
              <a:t>Pinaceae</a:t>
            </a:r>
            <a:r>
              <a:rPr lang="en-US" sz="1600" dirty="0"/>
              <a:t> and the </a:t>
            </a:r>
            <a:r>
              <a:rPr lang="en-US" sz="1600" dirty="0" err="1"/>
              <a:t>Cupressaceae</a:t>
            </a:r>
            <a:r>
              <a:rPr lang="en-US" sz="1600" dirty="0"/>
              <a:t> (Junipers).  Conifers have lost the chloroplast inverted repeat.   </a:t>
            </a:r>
            <a:r>
              <a:rPr lang="en-US" sz="1600" dirty="0" err="1"/>
              <a:t>Gnetophytes</a:t>
            </a:r>
            <a:r>
              <a:rPr lang="en-US" sz="1600" dirty="0"/>
              <a:t> have the inverted repeat.</a:t>
            </a:r>
          </a:p>
        </p:txBody>
      </p:sp>
      <p:cxnSp>
        <p:nvCxnSpPr>
          <p:cNvPr id="13" name="Straight Arrow Connector 12"/>
          <p:cNvCxnSpPr/>
          <p:nvPr/>
        </p:nvCxnSpPr>
        <p:spPr>
          <a:xfrm flipH="1" flipV="1">
            <a:off x="3581400" y="5772329"/>
            <a:ext cx="152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200400" y="5772329"/>
            <a:ext cx="152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276600" y="5619929"/>
            <a:ext cx="3810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83504" y="3140312"/>
            <a:ext cx="9906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952750" y="1916429"/>
            <a:ext cx="2457450" cy="12598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81900" y="2514600"/>
            <a:ext cx="1409700" cy="1323439"/>
          </a:xfrm>
          <a:prstGeom prst="rect">
            <a:avLst/>
          </a:prstGeom>
          <a:noFill/>
        </p:spPr>
        <p:txBody>
          <a:bodyPr wrap="square" rtlCol="0">
            <a:spAutoFit/>
          </a:bodyPr>
          <a:lstStyle/>
          <a:p>
            <a:r>
              <a:rPr lang="en-US" sz="1600" dirty="0"/>
              <a:t>Angiosperms (except for </a:t>
            </a:r>
            <a:r>
              <a:rPr lang="en-US" sz="1600" dirty="0" err="1"/>
              <a:t>Amborella</a:t>
            </a:r>
            <a:r>
              <a:rPr lang="en-US" sz="1600" dirty="0"/>
              <a:t>) have vessels in the wood</a:t>
            </a:r>
          </a:p>
        </p:txBody>
      </p:sp>
      <p:cxnSp>
        <p:nvCxnSpPr>
          <p:cNvPr id="12" name="Straight Arrow Connector 11"/>
          <p:cNvCxnSpPr/>
          <p:nvPr/>
        </p:nvCxnSpPr>
        <p:spPr>
          <a:xfrm flipH="1">
            <a:off x="7256166" y="2385897"/>
            <a:ext cx="66863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D5A01F17-1919-4157-B569-A34AA40A26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491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Acrogymnosperms</a:t>
            </a:r>
            <a:endParaRPr lang="en-US" dirty="0"/>
          </a:p>
        </p:txBody>
      </p:sp>
      <p:sp>
        <p:nvSpPr>
          <p:cNvPr id="3" name="Content Placeholder 2"/>
          <p:cNvSpPr>
            <a:spLocks noGrp="1"/>
          </p:cNvSpPr>
          <p:nvPr>
            <p:ph idx="1"/>
          </p:nvPr>
        </p:nvSpPr>
        <p:spPr/>
        <p:txBody>
          <a:bodyPr>
            <a:normAutofit fontScale="85000" lnSpcReduction="10000"/>
          </a:bodyPr>
          <a:lstStyle/>
          <a:p>
            <a:r>
              <a:rPr lang="en-US" dirty="0"/>
              <a:t>Needles (</a:t>
            </a:r>
            <a:r>
              <a:rPr lang="en-US" dirty="0" err="1"/>
              <a:t>Pinaceae</a:t>
            </a:r>
            <a:r>
              <a:rPr lang="en-US" dirty="0"/>
              <a:t>) are better adapted to drought than broad-leaved trees.  (But not all </a:t>
            </a:r>
            <a:r>
              <a:rPr lang="en-US" dirty="0" err="1"/>
              <a:t>Acrogymnosperms</a:t>
            </a:r>
            <a:r>
              <a:rPr lang="en-US" dirty="0"/>
              <a:t> have needles, e.g. Gingko, </a:t>
            </a:r>
            <a:r>
              <a:rPr lang="en-US" dirty="0" err="1"/>
              <a:t>Welwitschia</a:t>
            </a:r>
            <a:r>
              <a:rPr lang="en-US" dirty="0"/>
              <a:t>).</a:t>
            </a:r>
          </a:p>
          <a:p>
            <a:r>
              <a:rPr lang="en-US" dirty="0"/>
              <a:t>Needles also cold hardy– above ground structures persist even in harsh environments</a:t>
            </a:r>
          </a:p>
          <a:p>
            <a:r>
              <a:rPr lang="en-US" dirty="0"/>
              <a:t>Evergreen habit has drawbacks– leaf death by disease, insects, etc., more damaging than for trees that produce new leaves each spring (But not all </a:t>
            </a:r>
            <a:r>
              <a:rPr lang="en-US" dirty="0" err="1"/>
              <a:t>Acrogymnosperms</a:t>
            </a:r>
            <a:r>
              <a:rPr lang="en-US" dirty="0"/>
              <a:t> are evergreen– e.g. Gingko)</a:t>
            </a:r>
          </a:p>
          <a:p>
            <a:r>
              <a:rPr lang="en-US" dirty="0"/>
              <a:t>Gametophytes much reduced compared to ferns </a:t>
            </a:r>
          </a:p>
        </p:txBody>
      </p:sp>
      <p:pic>
        <p:nvPicPr>
          <p:cNvPr id="4" name="Recorded Sound">
            <a:hlinkClick r:id="" action="ppaction://media"/>
            <a:extLst>
              <a:ext uri="{FF2B5EF4-FFF2-40B4-BE49-F238E27FC236}">
                <a16:creationId xmlns:a16="http://schemas.microsoft.com/office/drawing/2014/main" id="{498106EF-8B8E-43A2-8733-A81E6B4780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8649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TotalTime>
  <Words>1272</Words>
  <Application>Microsoft Office PowerPoint</Application>
  <PresentationFormat>On-screen Show (4:3)</PresentationFormat>
  <Paragraphs>145</Paragraphs>
  <Slides>39</Slides>
  <Notes>0</Notes>
  <HiddenSlides>0</HiddenSlides>
  <MMClips>39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Acrogymnosperms “Gymnosperms”</vt:lpstr>
      <vt:lpstr> “Gymnosperms”</vt:lpstr>
      <vt:lpstr>Acrogymnosperms</vt:lpstr>
      <vt:lpstr>Cycads</vt:lpstr>
      <vt:lpstr>Cycad at Kirstenbosch Botanical Garden (male cones)</vt:lpstr>
      <vt:lpstr>Ginkgoales</vt:lpstr>
      <vt:lpstr>Ginkgo biloba-- dioecious</vt:lpstr>
      <vt:lpstr>“Gymnosperms” are Polyphyletic, and a small part of the Spermatophytes (Seed Plants)</vt:lpstr>
      <vt:lpstr>Acrogymnosperms</vt:lpstr>
      <vt:lpstr>Acrogymnosperms</vt:lpstr>
      <vt:lpstr>Acrogymnosperms</vt:lpstr>
      <vt:lpstr>Xylem in Acrogymnosperms (except for Gnetophytes)</vt:lpstr>
      <vt:lpstr>Xylem:  Difference between tracheids and vessel elements</vt:lpstr>
      <vt:lpstr>Gnetophytes</vt:lpstr>
      <vt:lpstr>Gnetophytes</vt:lpstr>
      <vt:lpstr>Gnetophytes– Ephedra trifurca</vt:lpstr>
      <vt:lpstr>PowerPoint Presentation</vt:lpstr>
      <vt:lpstr>Conifers (inverted repeat lost)-- Pinaceae</vt:lpstr>
      <vt:lpstr>Conifers– Cupressaceae– only represented by Juniperus in the Gila</vt:lpstr>
      <vt:lpstr>Conifers-- others</vt:lpstr>
      <vt:lpstr>PowerPoint Presentation</vt:lpstr>
      <vt:lpstr>Pinaceae in the Gila</vt:lpstr>
      <vt:lpstr>PowerPoint Presentation</vt:lpstr>
      <vt:lpstr>PowerPoint Presentation</vt:lpstr>
      <vt:lpstr>Pseudotsuga menziesii</vt:lpstr>
      <vt:lpstr>Pseudotsuga menziesii</vt:lpstr>
      <vt:lpstr>Pseudotsuga menziesii</vt:lpstr>
      <vt:lpstr>Pinus edulis</vt:lpstr>
      <vt:lpstr>Pinus edulis</vt:lpstr>
      <vt:lpstr>Abies concolor</vt:lpstr>
      <vt:lpstr>Abies concolor</vt:lpstr>
      <vt:lpstr>Picea pungens</vt:lpstr>
      <vt:lpstr>Picea pungens</vt:lpstr>
      <vt:lpstr>PowerPoint Presentation</vt:lpstr>
      <vt:lpstr>Cupressaceae in the Gila</vt:lpstr>
      <vt:lpstr>Juniperus deppeana</vt:lpstr>
      <vt:lpstr>Juniperus deppeana</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“Gymnosperms”</dc:title>
  <dc:creator>Russ</dc:creator>
  <cp:lastModifiedBy>Russ Kleinman</cp:lastModifiedBy>
  <cp:revision>98</cp:revision>
  <dcterms:created xsi:type="dcterms:W3CDTF">2011-06-27T17:04:30Z</dcterms:created>
  <dcterms:modified xsi:type="dcterms:W3CDTF">2020-09-28T21:19:33Z</dcterms:modified>
</cp:coreProperties>
</file>